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141411962" r:id="rId3"/>
    <p:sldId id="2141411954" r:id="rId4"/>
    <p:sldId id="2141411955" r:id="rId5"/>
    <p:sldId id="2141411956" r:id="rId6"/>
    <p:sldId id="2141411957" r:id="rId7"/>
    <p:sldId id="2141411958" r:id="rId8"/>
    <p:sldId id="2141411960" r:id="rId9"/>
    <p:sldId id="2141411959" r:id="rId10"/>
    <p:sldId id="2141411961" r:id="rId11"/>
    <p:sldId id="2141411963" r:id="rId12"/>
    <p:sldId id="2141411964" r:id="rId13"/>
    <p:sldId id="2141411965" r:id="rId14"/>
    <p:sldId id="2141411970" r:id="rId15"/>
    <p:sldId id="2141411966" r:id="rId16"/>
    <p:sldId id="2141411967" r:id="rId17"/>
    <p:sldId id="2141411968" r:id="rId18"/>
    <p:sldId id="2141411953" r:id="rId19"/>
    <p:sldId id="2141411969" r:id="rId2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94660"/>
  </p:normalViewPr>
  <p:slideViewPr>
    <p:cSldViewPr snapToGrid="0">
      <p:cViewPr varScale="1">
        <p:scale>
          <a:sx n="67" d="100"/>
          <a:sy n="67" d="100"/>
        </p:scale>
        <p:origin x="672" y="68"/>
      </p:cViewPr>
      <p:guideLst/>
    </p:cSldViewPr>
  </p:slideViewPr>
  <p:notesTextViewPr>
    <p:cViewPr>
      <p:scale>
        <a:sx n="1" d="1"/>
        <a:sy n="1" d="1"/>
      </p:scale>
      <p:origin x="0" y="0"/>
    </p:cViewPr>
  </p:notesTextViewPr>
  <p:notesViewPr>
    <p:cSldViewPr snapToGrid="0">
      <p:cViewPr varScale="1">
        <p:scale>
          <a:sx n="51" d="100"/>
          <a:sy n="51" d="100"/>
        </p:scale>
        <p:origin x="2692"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5B3FF-A96D-485F-BAAC-CAB2B5C869DE}" type="datetimeFigureOut">
              <a:rPr kumimoji="1" lang="ja-JP" altLang="en-US" smtClean="0"/>
              <a:t>2023/9/29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D9102-C4CD-40E6-8AC9-7C8FBEF301F3}" type="slidenum">
              <a:rPr kumimoji="1" lang="ja-JP" altLang="en-US" smtClean="0"/>
              <a:t>‹#›</a:t>
            </a:fld>
            <a:endParaRPr kumimoji="1" lang="ja-JP" altLang="en-US"/>
          </a:p>
        </p:txBody>
      </p:sp>
    </p:spTree>
    <p:extLst>
      <p:ext uri="{BB962C8B-B14F-4D97-AF65-F5344CB8AC3E}">
        <p14:creationId xmlns:p14="http://schemas.microsoft.com/office/powerpoint/2010/main" val="12370320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1</a:t>
            </a:fld>
            <a:endParaRPr kumimoji="1" lang="ja-JP" altLang="en-US"/>
          </a:p>
        </p:txBody>
      </p:sp>
    </p:spTree>
    <p:extLst>
      <p:ext uri="{BB962C8B-B14F-4D97-AF65-F5344CB8AC3E}">
        <p14:creationId xmlns:p14="http://schemas.microsoft.com/office/powerpoint/2010/main" val="302326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10</a:t>
            </a:fld>
            <a:endParaRPr kumimoji="1" lang="ja-JP" altLang="en-US"/>
          </a:p>
        </p:txBody>
      </p:sp>
    </p:spTree>
    <p:extLst>
      <p:ext uri="{BB962C8B-B14F-4D97-AF65-F5344CB8AC3E}">
        <p14:creationId xmlns:p14="http://schemas.microsoft.com/office/powerpoint/2010/main" val="3443075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11</a:t>
            </a:fld>
            <a:endParaRPr kumimoji="1" lang="ja-JP" altLang="en-US"/>
          </a:p>
        </p:txBody>
      </p:sp>
    </p:spTree>
    <p:extLst>
      <p:ext uri="{BB962C8B-B14F-4D97-AF65-F5344CB8AC3E}">
        <p14:creationId xmlns:p14="http://schemas.microsoft.com/office/powerpoint/2010/main" val="247663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12</a:t>
            </a:fld>
            <a:endParaRPr kumimoji="1" lang="ja-JP" altLang="en-US"/>
          </a:p>
        </p:txBody>
      </p:sp>
    </p:spTree>
    <p:extLst>
      <p:ext uri="{BB962C8B-B14F-4D97-AF65-F5344CB8AC3E}">
        <p14:creationId xmlns:p14="http://schemas.microsoft.com/office/powerpoint/2010/main" val="3449572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13</a:t>
            </a:fld>
            <a:endParaRPr kumimoji="1" lang="ja-JP" altLang="en-US"/>
          </a:p>
        </p:txBody>
      </p:sp>
    </p:spTree>
    <p:extLst>
      <p:ext uri="{BB962C8B-B14F-4D97-AF65-F5344CB8AC3E}">
        <p14:creationId xmlns:p14="http://schemas.microsoft.com/office/powerpoint/2010/main" val="329197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14</a:t>
            </a:fld>
            <a:endParaRPr kumimoji="1" lang="ja-JP" altLang="en-US"/>
          </a:p>
        </p:txBody>
      </p:sp>
    </p:spTree>
    <p:extLst>
      <p:ext uri="{BB962C8B-B14F-4D97-AF65-F5344CB8AC3E}">
        <p14:creationId xmlns:p14="http://schemas.microsoft.com/office/powerpoint/2010/main" val="955787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15</a:t>
            </a:fld>
            <a:endParaRPr kumimoji="1" lang="ja-JP" altLang="en-US"/>
          </a:p>
        </p:txBody>
      </p:sp>
    </p:spTree>
    <p:extLst>
      <p:ext uri="{BB962C8B-B14F-4D97-AF65-F5344CB8AC3E}">
        <p14:creationId xmlns:p14="http://schemas.microsoft.com/office/powerpoint/2010/main" val="2172882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16</a:t>
            </a:fld>
            <a:endParaRPr kumimoji="1" lang="ja-JP" altLang="en-US"/>
          </a:p>
        </p:txBody>
      </p:sp>
    </p:spTree>
    <p:extLst>
      <p:ext uri="{BB962C8B-B14F-4D97-AF65-F5344CB8AC3E}">
        <p14:creationId xmlns:p14="http://schemas.microsoft.com/office/powerpoint/2010/main" val="2139903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17</a:t>
            </a:fld>
            <a:endParaRPr kumimoji="1" lang="ja-JP" altLang="en-US"/>
          </a:p>
        </p:txBody>
      </p:sp>
    </p:spTree>
    <p:extLst>
      <p:ext uri="{BB962C8B-B14F-4D97-AF65-F5344CB8AC3E}">
        <p14:creationId xmlns:p14="http://schemas.microsoft.com/office/powerpoint/2010/main" val="2036874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2022-23</a:t>
            </a:r>
            <a:r>
              <a:rPr kumimoji="1" lang="ja-JP" altLang="en-US" dirty="0"/>
              <a:t>年度日本全体</a:t>
            </a:r>
            <a:r>
              <a:rPr kumimoji="1" lang="en-US" altLang="ja-JP" dirty="0"/>
              <a:t>34</a:t>
            </a:r>
            <a:r>
              <a:rPr kumimoji="1" lang="ja-JP" altLang="en-US" dirty="0"/>
              <a:t>地区の年次基金寄付の一人当たりの平均は</a:t>
            </a:r>
            <a:r>
              <a:rPr kumimoji="1" lang="en-US" altLang="ja-JP" dirty="0"/>
              <a:t>144.10</a:t>
            </a:r>
            <a:r>
              <a:rPr kumimoji="1" lang="ja-JP" altLang="en-US" dirty="0"/>
              <a:t>ドルでした。</a:t>
            </a:r>
          </a:p>
          <a:p>
            <a:r>
              <a:rPr kumimoji="1" lang="ja-JP" altLang="en-US" dirty="0"/>
              <a:t>当地区の実績は一人当たり</a:t>
            </a:r>
            <a:r>
              <a:rPr kumimoji="1" lang="en-US" altLang="ja-JP" dirty="0"/>
              <a:t>151</a:t>
            </a:r>
            <a:r>
              <a:rPr kumimoji="1" lang="ja-JP" altLang="en-US" dirty="0"/>
              <a:t>ドルとなり、前年度に引き続き目標の</a:t>
            </a:r>
            <a:r>
              <a:rPr kumimoji="1" lang="en-US" altLang="ja-JP" dirty="0"/>
              <a:t>150</a:t>
            </a:r>
            <a:r>
              <a:rPr kumimoji="1" lang="ja-JP" altLang="en-US" dirty="0"/>
              <a:t>ドルを達成、全国で</a:t>
            </a:r>
            <a:r>
              <a:rPr kumimoji="1" lang="en-US" altLang="ja-JP" dirty="0"/>
              <a:t>11</a:t>
            </a:r>
            <a:r>
              <a:rPr kumimoji="1" lang="ja-JP" altLang="en-US" dirty="0"/>
              <a:t>位、関東圏内</a:t>
            </a:r>
            <a:r>
              <a:rPr kumimoji="1" lang="en-US" altLang="ja-JP" dirty="0"/>
              <a:t>10</a:t>
            </a:r>
            <a:r>
              <a:rPr kumimoji="1" lang="ja-JP" altLang="en-US" dirty="0"/>
              <a:t>地区中</a:t>
            </a:r>
            <a:r>
              <a:rPr kumimoji="1" lang="en-US" altLang="ja-JP" dirty="0"/>
              <a:t>7</a:t>
            </a:r>
            <a:r>
              <a:rPr kumimoji="1" lang="ja-JP" altLang="en-US" dirty="0"/>
              <a:t>位という結果となりました。以下の表は過去</a:t>
            </a:r>
            <a:r>
              <a:rPr kumimoji="1" lang="en-US" altLang="ja-JP" dirty="0"/>
              <a:t>4</a:t>
            </a:r>
            <a:r>
              <a:rPr kumimoji="1" lang="ja-JP" altLang="en-US" dirty="0"/>
              <a:t>年度の関東圏内</a:t>
            </a:r>
            <a:r>
              <a:rPr kumimoji="1" lang="en-US" altLang="ja-JP" dirty="0"/>
              <a:t>10</a:t>
            </a:r>
            <a:r>
              <a:rPr kumimoji="1" lang="ja-JP" altLang="en-US" dirty="0"/>
              <a:t>地区の一人当たり年次基金寄付額を平均寄付額順に並べた表です。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18</a:t>
            </a:fld>
            <a:endParaRPr kumimoji="1" lang="ja-JP" altLang="en-US"/>
          </a:p>
        </p:txBody>
      </p:sp>
    </p:spTree>
    <p:extLst>
      <p:ext uri="{BB962C8B-B14F-4D97-AF65-F5344CB8AC3E}">
        <p14:creationId xmlns:p14="http://schemas.microsoft.com/office/powerpoint/2010/main" val="2966484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19</a:t>
            </a:fld>
            <a:endParaRPr kumimoji="1" lang="ja-JP" altLang="en-US"/>
          </a:p>
        </p:txBody>
      </p:sp>
    </p:spTree>
    <p:extLst>
      <p:ext uri="{BB962C8B-B14F-4D97-AF65-F5344CB8AC3E}">
        <p14:creationId xmlns:p14="http://schemas.microsoft.com/office/powerpoint/2010/main" val="173823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2</a:t>
            </a:fld>
            <a:endParaRPr kumimoji="1" lang="ja-JP" altLang="en-US"/>
          </a:p>
        </p:txBody>
      </p:sp>
    </p:spTree>
    <p:extLst>
      <p:ext uri="{BB962C8B-B14F-4D97-AF65-F5344CB8AC3E}">
        <p14:creationId xmlns:p14="http://schemas.microsoft.com/office/powerpoint/2010/main" val="207410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ご承知のようにロータリーは最初シカゴにおいて職業人の</a:t>
            </a:r>
          </a:p>
          <a:p>
            <a:r>
              <a:rPr kumimoji="1" lang="ja-JP" altLang="en-US" dirty="0"/>
              <a:t>親睦と互恵関係による組織を発足しました。</a:t>
            </a:r>
          </a:p>
          <a:p>
            <a:r>
              <a:rPr kumimoji="1" lang="ja-JP" altLang="en-US" dirty="0"/>
              <a:t>仲間同士の互恵に留まっていけない、広く社会の為になることをしなければいけない。公衆トイレを作りました。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3</a:t>
            </a:fld>
            <a:endParaRPr kumimoji="1" lang="ja-JP" altLang="en-US"/>
          </a:p>
        </p:txBody>
      </p:sp>
    </p:spTree>
    <p:extLst>
      <p:ext uri="{BB962C8B-B14F-4D97-AF65-F5344CB8AC3E}">
        <p14:creationId xmlns:p14="http://schemas.microsoft.com/office/powerpoint/2010/main" val="72487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1914</a:t>
            </a:r>
            <a:r>
              <a:rPr kumimoji="1" lang="ja-JP" altLang="en-US" dirty="0"/>
              <a:t>年欧州大戦が勃発しますが、</a:t>
            </a:r>
            <a:r>
              <a:rPr kumimoji="1" lang="en-US" altLang="ja-JP" dirty="0"/>
              <a:t>17</a:t>
            </a:r>
            <a:r>
              <a:rPr kumimoji="1" lang="ja-JP" altLang="en-US" dirty="0"/>
              <a:t>年にアメリカも連合軍に参加します。</a:t>
            </a:r>
          </a:p>
          <a:p>
            <a:r>
              <a:rPr kumimoji="1" lang="ja-JP" altLang="en-US" dirty="0"/>
              <a:t>そこで、当然難民問題、傷病兵慰問などの国際問題に当面致します。</a:t>
            </a:r>
          </a:p>
          <a:p>
            <a:r>
              <a:rPr kumimoji="1" lang="ja-JP" altLang="en-US" dirty="0"/>
              <a:t>この時の</a:t>
            </a:r>
            <a:r>
              <a:rPr kumimoji="1" lang="en-US" altLang="ja-JP" dirty="0"/>
              <a:t>RI</a:t>
            </a:r>
            <a:r>
              <a:rPr kumimoji="1" lang="ja-JP" altLang="en-US" dirty="0"/>
              <a:t>会長アーチクランフは「世界で良い事をしよう」と「国際理解と親善増進のための基金」を設立しました。</a:t>
            </a:r>
          </a:p>
          <a:p>
            <a:endParaRPr kumimoji="1" lang="ja-JP" altLang="en-US" dirty="0"/>
          </a:p>
          <a:p>
            <a:r>
              <a:rPr kumimoji="1" lang="ja-JP" altLang="en-US" dirty="0"/>
              <a:t>また、「決議２３－２４」が出た年には関東大震災が起こっています。</a:t>
            </a:r>
          </a:p>
          <a:p>
            <a:r>
              <a:rPr kumimoji="1" lang="ja-JP" altLang="en-US" dirty="0"/>
              <a:t>この震災で東京・横浜が壊滅的打撃を受けました。</a:t>
            </a:r>
          </a:p>
          <a:p>
            <a:r>
              <a:rPr kumimoji="1" lang="ja-JP" altLang="en-US" dirty="0"/>
              <a:t>この時に国際ロータリーは見舞い電報と当時の金で</a:t>
            </a:r>
            <a:r>
              <a:rPr kumimoji="1" lang="en-US" altLang="ja-JP" dirty="0"/>
              <a:t>2</a:t>
            </a:r>
            <a:r>
              <a:rPr kumimoji="1" lang="ja-JP" altLang="en-US" dirty="0"/>
              <a:t>万</a:t>
            </a:r>
            <a:r>
              <a:rPr kumimoji="1" lang="en-US" altLang="ja-JP" dirty="0"/>
              <a:t>5</a:t>
            </a:r>
            <a:r>
              <a:rPr kumimoji="1" lang="ja-JP" altLang="en-US" dirty="0"/>
              <a:t>千ドルの救援金を怒ってきました。</a:t>
            </a:r>
          </a:p>
          <a:p>
            <a:r>
              <a:rPr kumimoji="1" lang="ja-JP" altLang="en-US" dirty="0"/>
              <a:t>更にこれらに続いて世界中のロータリークラブから続々救援物資が届いたと</a:t>
            </a:r>
          </a:p>
          <a:p>
            <a:r>
              <a:rPr kumimoji="1" lang="ja-JP" altLang="en-US" dirty="0"/>
              <a:t>言われています。</a:t>
            </a:r>
          </a:p>
          <a:p>
            <a:r>
              <a:rPr kumimoji="1" lang="ja-JP" altLang="en-US"/>
              <a:t>日本のロータリーとしては忘れがたい逸話を秘めた危機であります。</a:t>
            </a:r>
          </a:p>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4</a:t>
            </a:fld>
            <a:endParaRPr kumimoji="1" lang="ja-JP" altLang="en-US"/>
          </a:p>
        </p:txBody>
      </p:sp>
    </p:spTree>
    <p:extLst>
      <p:ext uri="{BB962C8B-B14F-4D97-AF65-F5344CB8AC3E}">
        <p14:creationId xmlns:p14="http://schemas.microsoft.com/office/powerpoint/2010/main" val="277364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5</a:t>
            </a:fld>
            <a:endParaRPr kumimoji="1" lang="ja-JP" altLang="en-US"/>
          </a:p>
        </p:txBody>
      </p:sp>
    </p:spTree>
    <p:extLst>
      <p:ext uri="{BB962C8B-B14F-4D97-AF65-F5344CB8AC3E}">
        <p14:creationId xmlns:p14="http://schemas.microsoft.com/office/powerpoint/2010/main" val="3001507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1978</a:t>
            </a:r>
            <a:r>
              <a:rPr kumimoji="1" lang="ja-JP" altLang="en-US" dirty="0"/>
              <a:t>年東京国際大会にて、</a:t>
            </a:r>
            <a:r>
              <a:rPr kumimoji="1" lang="en-US" altLang="ja-JP" dirty="0"/>
              <a:t>RI</a:t>
            </a:r>
            <a:r>
              <a:rPr kumimoji="1" lang="ja-JP" altLang="en-US" dirty="0"/>
              <a:t>レヌーフ会長は３</a:t>
            </a:r>
            <a:r>
              <a:rPr kumimoji="1" lang="en-US" altLang="ja-JP" dirty="0"/>
              <a:t>H</a:t>
            </a:r>
            <a:r>
              <a:rPr kumimoji="1" lang="ja-JP" altLang="en-US" dirty="0"/>
              <a:t>プログラムを計画し世界中から飢餓疾病を追放しようと宣言されました。</a:t>
            </a:r>
            <a:endParaRPr kumimoji="1" lang="en-US" altLang="ja-JP" dirty="0"/>
          </a:p>
          <a:p>
            <a:endParaRPr lang="en-US" altLang="ja-JP" dirty="0"/>
          </a:p>
          <a:p>
            <a:r>
              <a:rPr kumimoji="1" lang="ja-JP" altLang="en-US" dirty="0"/>
              <a:t>１）ロータリーが全力を挙げても難しい、</a:t>
            </a:r>
            <a:endParaRPr kumimoji="1" lang="en-US" altLang="ja-JP" dirty="0"/>
          </a:p>
          <a:p>
            <a:r>
              <a:rPr lang="ja-JP" altLang="en-US" dirty="0"/>
              <a:t>　　南の諸国の爆発的人口増加が続く限り飢餓疾病はなくならない。</a:t>
            </a:r>
            <a:endParaRPr lang="en-US" altLang="ja-JP" dirty="0"/>
          </a:p>
          <a:p>
            <a:r>
              <a:rPr kumimoji="1" lang="ja-JP" altLang="en-US" dirty="0"/>
              <a:t>　　また、地球の砂漠化を食い止めなければいけない、</a:t>
            </a:r>
            <a:endParaRPr kumimoji="1" lang="en-US" altLang="ja-JP" dirty="0"/>
          </a:p>
          <a:p>
            <a:r>
              <a:rPr lang="ja-JP" altLang="en-US" dirty="0"/>
              <a:t>　　そのためには教育の普及と自覚を持つしか解決方法はないのでは</a:t>
            </a:r>
            <a:endParaRPr lang="en-US" altLang="ja-JP" dirty="0"/>
          </a:p>
          <a:p>
            <a:r>
              <a:rPr lang="ja-JP" altLang="en-US" dirty="0"/>
              <a:t>　　ないか？</a:t>
            </a:r>
            <a:endParaRPr lang="en-US" altLang="ja-JP" dirty="0"/>
          </a:p>
          <a:p>
            <a:r>
              <a:rPr kumimoji="1" lang="ja-JP" altLang="en-US" dirty="0"/>
              <a:t>２）</a:t>
            </a:r>
            <a:r>
              <a:rPr kumimoji="1" lang="en-US" altLang="ja-JP" dirty="0"/>
              <a:t>23-24</a:t>
            </a:r>
            <a:r>
              <a:rPr kumimoji="1" lang="ja-JP" altLang="en-US" dirty="0"/>
              <a:t>決議の</a:t>
            </a:r>
            <a:r>
              <a:rPr kumimoji="1" lang="en-US" altLang="ja-JP" dirty="0"/>
              <a:t>5</a:t>
            </a:r>
            <a:r>
              <a:rPr kumimoji="1" lang="ja-JP" altLang="en-US" dirty="0"/>
              <a:t>条</a:t>
            </a:r>
            <a:endParaRPr kumimoji="1" lang="en-US" altLang="ja-JP" dirty="0"/>
          </a:p>
          <a:p>
            <a:r>
              <a:rPr lang="ja-JP" altLang="en-US" dirty="0"/>
              <a:t>　　</a:t>
            </a:r>
            <a:r>
              <a:rPr lang="en-US" altLang="ja-JP" dirty="0"/>
              <a:t>RI</a:t>
            </a:r>
            <a:r>
              <a:rPr lang="ja-JP" altLang="en-US" dirty="0"/>
              <a:t>は一般的な奉仕活動を研究し標準化し推進しこれに関する有益な</a:t>
            </a:r>
            <a:endParaRPr lang="en-US" altLang="ja-JP" dirty="0"/>
          </a:p>
          <a:p>
            <a:r>
              <a:rPr lang="ja-JP" altLang="en-US" dirty="0"/>
              <a:t>　　示唆　を与えることはあってもどんなクラブのどんな社会奉仕活動</a:t>
            </a:r>
            <a:endParaRPr lang="en-US" altLang="ja-JP" dirty="0"/>
          </a:p>
          <a:p>
            <a:r>
              <a:rPr lang="ja-JP" altLang="en-US" dirty="0"/>
              <a:t>　　にせよ、それを命じたり禁じたりすることは絶対してはならない。</a:t>
            </a:r>
            <a:endParaRPr lang="en-US" altLang="ja-JP" dirty="0"/>
          </a:p>
          <a:p>
            <a:r>
              <a:rPr kumimoji="1" lang="ja-JP" altLang="en-US" dirty="0"/>
              <a:t>　　に反していないか？</a:t>
            </a:r>
            <a:endParaRPr kumimoji="1" lang="en-US" altLang="ja-JP" dirty="0"/>
          </a:p>
          <a:p>
            <a:r>
              <a:rPr lang="ja-JP" altLang="en-US" dirty="0"/>
              <a:t>　　</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6</a:t>
            </a:fld>
            <a:endParaRPr kumimoji="1" lang="ja-JP" altLang="en-US"/>
          </a:p>
        </p:txBody>
      </p:sp>
    </p:spTree>
    <p:extLst>
      <p:ext uri="{BB962C8B-B14F-4D97-AF65-F5344CB8AC3E}">
        <p14:creationId xmlns:p14="http://schemas.microsoft.com/office/powerpoint/2010/main" val="299519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7</a:t>
            </a:fld>
            <a:endParaRPr kumimoji="1" lang="ja-JP" altLang="en-US"/>
          </a:p>
        </p:txBody>
      </p:sp>
    </p:spTree>
    <p:extLst>
      <p:ext uri="{BB962C8B-B14F-4D97-AF65-F5344CB8AC3E}">
        <p14:creationId xmlns:p14="http://schemas.microsoft.com/office/powerpoint/2010/main" val="410940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8</a:t>
            </a:fld>
            <a:endParaRPr kumimoji="1" lang="ja-JP" altLang="en-US"/>
          </a:p>
        </p:txBody>
      </p:sp>
    </p:spTree>
    <p:extLst>
      <p:ext uri="{BB962C8B-B14F-4D97-AF65-F5344CB8AC3E}">
        <p14:creationId xmlns:p14="http://schemas.microsoft.com/office/powerpoint/2010/main" val="2275562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33D9102-C4CD-40E6-8AC9-7C8FBEF301F3}" type="slidenum">
              <a:rPr kumimoji="1" lang="ja-JP" altLang="en-US" smtClean="0"/>
              <a:t>9</a:t>
            </a:fld>
            <a:endParaRPr kumimoji="1" lang="ja-JP" altLang="en-US"/>
          </a:p>
        </p:txBody>
      </p:sp>
    </p:spTree>
    <p:extLst>
      <p:ext uri="{BB962C8B-B14F-4D97-AF65-F5344CB8AC3E}">
        <p14:creationId xmlns:p14="http://schemas.microsoft.com/office/powerpoint/2010/main" val="4200628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0A269E-A7C0-7EA0-0AE3-A6D118EDE3B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7F83343-853D-DEDA-8526-E2F6734E62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D1CB0F5-5464-EF30-356D-1F0ECF0A56D4}"/>
              </a:ext>
            </a:extLst>
          </p:cNvPr>
          <p:cNvSpPr>
            <a:spLocks noGrp="1"/>
          </p:cNvSpPr>
          <p:nvPr>
            <p:ph type="dt" sz="half" idx="10"/>
          </p:nvPr>
        </p:nvSpPr>
        <p:spPr/>
        <p:txBody>
          <a:bodyPr/>
          <a:lstStyle/>
          <a:p>
            <a:fld id="{BF950A9D-DAFE-4E06-8A70-A09F8CDAF9DB}"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79A9A54C-9828-DF2B-3E30-426DCB1D073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5E47563-A130-C1DF-3D5C-C0BF95FF2F3C}"/>
              </a:ext>
            </a:extLst>
          </p:cNvPr>
          <p:cNvSpPr>
            <a:spLocks noGrp="1"/>
          </p:cNvSpPr>
          <p:nvPr>
            <p:ph type="sldNum" sz="quarter" idx="12"/>
          </p:nvPr>
        </p:nvSpPr>
        <p:spPr/>
        <p:txBody>
          <a:body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323234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1A3663-302C-6E31-CDE4-F988C94F81D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16998A1-5F79-3B94-D2D3-54D662B89FD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EE50A7-30FC-BCF0-72E6-64D7082510FB}"/>
              </a:ext>
            </a:extLst>
          </p:cNvPr>
          <p:cNvSpPr>
            <a:spLocks noGrp="1"/>
          </p:cNvSpPr>
          <p:nvPr>
            <p:ph type="dt" sz="half" idx="10"/>
          </p:nvPr>
        </p:nvSpPr>
        <p:spPr/>
        <p:txBody>
          <a:bodyPr/>
          <a:lstStyle/>
          <a:p>
            <a:fld id="{BF950A9D-DAFE-4E06-8A70-A09F8CDAF9DB}"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4977F44F-5148-EFB5-B65D-1F04C711FEE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3BCE3B0-0504-4E11-F198-86886AB20DE0}"/>
              </a:ext>
            </a:extLst>
          </p:cNvPr>
          <p:cNvSpPr>
            <a:spLocks noGrp="1"/>
          </p:cNvSpPr>
          <p:nvPr>
            <p:ph type="sldNum" sz="quarter" idx="12"/>
          </p:nvPr>
        </p:nvSpPr>
        <p:spPr/>
        <p:txBody>
          <a:body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1229564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566B2BC-34E9-A9DB-4C44-5D5A8C9180A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7E8B0BE-7EC9-CA9D-28BC-1B124D2F89D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973EDD7-549F-110B-5D27-DC5EF6DE775F}"/>
              </a:ext>
            </a:extLst>
          </p:cNvPr>
          <p:cNvSpPr>
            <a:spLocks noGrp="1"/>
          </p:cNvSpPr>
          <p:nvPr>
            <p:ph type="dt" sz="half" idx="10"/>
          </p:nvPr>
        </p:nvSpPr>
        <p:spPr/>
        <p:txBody>
          <a:bodyPr/>
          <a:lstStyle/>
          <a:p>
            <a:fld id="{BF950A9D-DAFE-4E06-8A70-A09F8CDAF9DB}"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A18136FB-4D8C-C1B0-FD57-EF96B50FA5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DC9DCB-6496-5BA5-3C35-125E4F766377}"/>
              </a:ext>
            </a:extLst>
          </p:cNvPr>
          <p:cNvSpPr>
            <a:spLocks noGrp="1"/>
          </p:cNvSpPr>
          <p:nvPr>
            <p:ph type="sldNum" sz="quarter" idx="12"/>
          </p:nvPr>
        </p:nvSpPr>
        <p:spPr/>
        <p:txBody>
          <a:body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150030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2E28A2-3251-C94E-50A5-6C1649D5FCB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368CDC6-C5F4-D280-555D-5318A95C50B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D0F6B6-39EA-EE33-6222-D5818D0269E3}"/>
              </a:ext>
            </a:extLst>
          </p:cNvPr>
          <p:cNvSpPr>
            <a:spLocks noGrp="1"/>
          </p:cNvSpPr>
          <p:nvPr>
            <p:ph type="dt" sz="half" idx="10"/>
          </p:nvPr>
        </p:nvSpPr>
        <p:spPr/>
        <p:txBody>
          <a:bodyPr/>
          <a:lstStyle/>
          <a:p>
            <a:fld id="{BF950A9D-DAFE-4E06-8A70-A09F8CDAF9DB}"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BC926431-E29D-D042-75F3-32BB8FAA70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F8319E3-BE14-560C-0F2F-B2F1441C319C}"/>
              </a:ext>
            </a:extLst>
          </p:cNvPr>
          <p:cNvSpPr>
            <a:spLocks noGrp="1"/>
          </p:cNvSpPr>
          <p:nvPr>
            <p:ph type="sldNum" sz="quarter" idx="12"/>
          </p:nvPr>
        </p:nvSpPr>
        <p:spPr/>
        <p:txBody>
          <a:body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3067238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9B649D-09E3-1B0A-FF4A-4DFFB811903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70CF99-5DEF-F353-7878-6D303F017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2D9D724-D7E0-70BD-92A8-FAA3B206F1F5}"/>
              </a:ext>
            </a:extLst>
          </p:cNvPr>
          <p:cNvSpPr>
            <a:spLocks noGrp="1"/>
          </p:cNvSpPr>
          <p:nvPr>
            <p:ph type="dt" sz="half" idx="10"/>
          </p:nvPr>
        </p:nvSpPr>
        <p:spPr/>
        <p:txBody>
          <a:bodyPr/>
          <a:lstStyle/>
          <a:p>
            <a:fld id="{BF950A9D-DAFE-4E06-8A70-A09F8CDAF9DB}"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540469AB-999A-80EB-FED0-69400CE018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2465D22-D8E8-B277-FD6B-6A73596F7867}"/>
              </a:ext>
            </a:extLst>
          </p:cNvPr>
          <p:cNvSpPr>
            <a:spLocks noGrp="1"/>
          </p:cNvSpPr>
          <p:nvPr>
            <p:ph type="sldNum" sz="quarter" idx="12"/>
          </p:nvPr>
        </p:nvSpPr>
        <p:spPr/>
        <p:txBody>
          <a:body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199500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932EEA-FAF2-C7F7-5410-DDEF428C02C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BB8F12-5468-2ACB-D1B5-CC471BD0985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9E71C86-7597-568F-57E2-16A4926220E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6AC77E3-5D6F-2A63-9246-B9070FFBACD2}"/>
              </a:ext>
            </a:extLst>
          </p:cNvPr>
          <p:cNvSpPr>
            <a:spLocks noGrp="1"/>
          </p:cNvSpPr>
          <p:nvPr>
            <p:ph type="dt" sz="half" idx="10"/>
          </p:nvPr>
        </p:nvSpPr>
        <p:spPr/>
        <p:txBody>
          <a:bodyPr/>
          <a:lstStyle/>
          <a:p>
            <a:fld id="{BF950A9D-DAFE-4E06-8A70-A09F8CDAF9DB}" type="datetimeFigureOut">
              <a:rPr kumimoji="1" lang="ja-JP" altLang="en-US" smtClean="0"/>
              <a:t>2023/9/29</a:t>
            </a:fld>
            <a:endParaRPr kumimoji="1" lang="ja-JP" altLang="en-US"/>
          </a:p>
        </p:txBody>
      </p:sp>
      <p:sp>
        <p:nvSpPr>
          <p:cNvPr id="6" name="フッター プレースホルダー 5">
            <a:extLst>
              <a:ext uri="{FF2B5EF4-FFF2-40B4-BE49-F238E27FC236}">
                <a16:creationId xmlns:a16="http://schemas.microsoft.com/office/drawing/2014/main" id="{5086B59E-3BD7-697E-6036-91D6B155D38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A43BEE5-ED0B-7F21-747F-83F8279B35C8}"/>
              </a:ext>
            </a:extLst>
          </p:cNvPr>
          <p:cNvSpPr>
            <a:spLocks noGrp="1"/>
          </p:cNvSpPr>
          <p:nvPr>
            <p:ph type="sldNum" sz="quarter" idx="12"/>
          </p:nvPr>
        </p:nvSpPr>
        <p:spPr/>
        <p:txBody>
          <a:body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81482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C0A4F1-22EE-17EA-899F-CB19C6A7D5B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142FD95-20A7-F911-73AA-21BB163CD4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7AC4493-0EA1-3548-7284-7545436D5CB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356F312-4D23-3E84-CAB1-4790F0E3B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C80E661-67B4-25CB-3940-D54540F1FB2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444C435-718F-EFF2-B6F2-9B56C94173D1}"/>
              </a:ext>
            </a:extLst>
          </p:cNvPr>
          <p:cNvSpPr>
            <a:spLocks noGrp="1"/>
          </p:cNvSpPr>
          <p:nvPr>
            <p:ph type="dt" sz="half" idx="10"/>
          </p:nvPr>
        </p:nvSpPr>
        <p:spPr/>
        <p:txBody>
          <a:bodyPr/>
          <a:lstStyle/>
          <a:p>
            <a:fld id="{BF950A9D-DAFE-4E06-8A70-A09F8CDAF9DB}" type="datetimeFigureOut">
              <a:rPr kumimoji="1" lang="ja-JP" altLang="en-US" smtClean="0"/>
              <a:t>2023/9/29</a:t>
            </a:fld>
            <a:endParaRPr kumimoji="1" lang="ja-JP" altLang="en-US"/>
          </a:p>
        </p:txBody>
      </p:sp>
      <p:sp>
        <p:nvSpPr>
          <p:cNvPr id="8" name="フッター プレースホルダー 7">
            <a:extLst>
              <a:ext uri="{FF2B5EF4-FFF2-40B4-BE49-F238E27FC236}">
                <a16:creationId xmlns:a16="http://schemas.microsoft.com/office/drawing/2014/main" id="{B456589E-649F-DFDE-4AA2-DE4D5D150F0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68A6C81-DE88-5D71-98A8-FC8E9863DFE8}"/>
              </a:ext>
            </a:extLst>
          </p:cNvPr>
          <p:cNvSpPr>
            <a:spLocks noGrp="1"/>
          </p:cNvSpPr>
          <p:nvPr>
            <p:ph type="sldNum" sz="quarter" idx="12"/>
          </p:nvPr>
        </p:nvSpPr>
        <p:spPr/>
        <p:txBody>
          <a:body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292317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B9C87F-FDFB-F19C-D883-67D9D5B5041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02645FC-A61C-14F0-C155-BF23CE9E4320}"/>
              </a:ext>
            </a:extLst>
          </p:cNvPr>
          <p:cNvSpPr>
            <a:spLocks noGrp="1"/>
          </p:cNvSpPr>
          <p:nvPr>
            <p:ph type="dt" sz="half" idx="10"/>
          </p:nvPr>
        </p:nvSpPr>
        <p:spPr/>
        <p:txBody>
          <a:bodyPr/>
          <a:lstStyle/>
          <a:p>
            <a:fld id="{BF950A9D-DAFE-4E06-8A70-A09F8CDAF9DB}" type="datetimeFigureOut">
              <a:rPr kumimoji="1" lang="ja-JP" altLang="en-US" smtClean="0"/>
              <a:t>2023/9/29</a:t>
            </a:fld>
            <a:endParaRPr kumimoji="1" lang="ja-JP" altLang="en-US"/>
          </a:p>
        </p:txBody>
      </p:sp>
      <p:sp>
        <p:nvSpPr>
          <p:cNvPr id="4" name="フッター プレースホルダー 3">
            <a:extLst>
              <a:ext uri="{FF2B5EF4-FFF2-40B4-BE49-F238E27FC236}">
                <a16:creationId xmlns:a16="http://schemas.microsoft.com/office/drawing/2014/main" id="{06B80FD0-1F8D-7376-06A7-81BA994E244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C64688B-ED90-4690-E8D1-32B9B6A53443}"/>
              </a:ext>
            </a:extLst>
          </p:cNvPr>
          <p:cNvSpPr>
            <a:spLocks noGrp="1"/>
          </p:cNvSpPr>
          <p:nvPr>
            <p:ph type="sldNum" sz="quarter" idx="12"/>
          </p:nvPr>
        </p:nvSpPr>
        <p:spPr/>
        <p:txBody>
          <a:body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3645643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B387B1F-4FF0-E3FA-3FD5-D23A729CAE4D}"/>
              </a:ext>
            </a:extLst>
          </p:cNvPr>
          <p:cNvSpPr>
            <a:spLocks noGrp="1"/>
          </p:cNvSpPr>
          <p:nvPr>
            <p:ph type="dt" sz="half" idx="10"/>
          </p:nvPr>
        </p:nvSpPr>
        <p:spPr/>
        <p:txBody>
          <a:bodyPr/>
          <a:lstStyle/>
          <a:p>
            <a:fld id="{BF950A9D-DAFE-4E06-8A70-A09F8CDAF9DB}" type="datetimeFigureOut">
              <a:rPr kumimoji="1" lang="ja-JP" altLang="en-US" smtClean="0"/>
              <a:t>2023/9/29</a:t>
            </a:fld>
            <a:endParaRPr kumimoji="1" lang="ja-JP" altLang="en-US"/>
          </a:p>
        </p:txBody>
      </p:sp>
      <p:sp>
        <p:nvSpPr>
          <p:cNvPr id="3" name="フッター プレースホルダー 2">
            <a:extLst>
              <a:ext uri="{FF2B5EF4-FFF2-40B4-BE49-F238E27FC236}">
                <a16:creationId xmlns:a16="http://schemas.microsoft.com/office/drawing/2014/main" id="{ADA05F25-65B9-28E2-FC92-10B1E99BF05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E56DEFD-DAB0-9030-E6D6-360A99797D6A}"/>
              </a:ext>
            </a:extLst>
          </p:cNvPr>
          <p:cNvSpPr>
            <a:spLocks noGrp="1"/>
          </p:cNvSpPr>
          <p:nvPr>
            <p:ph type="sldNum" sz="quarter" idx="12"/>
          </p:nvPr>
        </p:nvSpPr>
        <p:spPr/>
        <p:txBody>
          <a:body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79214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AEC89D-BEA6-3860-5393-76C5A60A43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1FA2EFB-08FB-153C-6BFE-C71FDB0217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46AFBE0-493D-78AE-96E4-AA905189D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1082AD8-538F-2E9D-A729-9CAC2F896FAC}"/>
              </a:ext>
            </a:extLst>
          </p:cNvPr>
          <p:cNvSpPr>
            <a:spLocks noGrp="1"/>
          </p:cNvSpPr>
          <p:nvPr>
            <p:ph type="dt" sz="half" idx="10"/>
          </p:nvPr>
        </p:nvSpPr>
        <p:spPr/>
        <p:txBody>
          <a:bodyPr/>
          <a:lstStyle/>
          <a:p>
            <a:fld id="{BF950A9D-DAFE-4E06-8A70-A09F8CDAF9DB}" type="datetimeFigureOut">
              <a:rPr kumimoji="1" lang="ja-JP" altLang="en-US" smtClean="0"/>
              <a:t>2023/9/29</a:t>
            </a:fld>
            <a:endParaRPr kumimoji="1" lang="ja-JP" altLang="en-US"/>
          </a:p>
        </p:txBody>
      </p:sp>
      <p:sp>
        <p:nvSpPr>
          <p:cNvPr id="6" name="フッター プレースホルダー 5">
            <a:extLst>
              <a:ext uri="{FF2B5EF4-FFF2-40B4-BE49-F238E27FC236}">
                <a16:creationId xmlns:a16="http://schemas.microsoft.com/office/drawing/2014/main" id="{831918E8-C0CD-3245-4B01-74EB5D68271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2C895E-4A78-BDCD-089C-0308D91F5B2B}"/>
              </a:ext>
            </a:extLst>
          </p:cNvPr>
          <p:cNvSpPr>
            <a:spLocks noGrp="1"/>
          </p:cNvSpPr>
          <p:nvPr>
            <p:ph type="sldNum" sz="quarter" idx="12"/>
          </p:nvPr>
        </p:nvSpPr>
        <p:spPr/>
        <p:txBody>
          <a:body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269258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D55247-B20D-4DE4-82B6-097DC4F19DE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AE591EE-14AC-F56F-249F-96F961BC20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1667B21-A224-29AD-46CB-902FBD53B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3415AC5-7ADB-DB61-2B24-68CE3D562738}"/>
              </a:ext>
            </a:extLst>
          </p:cNvPr>
          <p:cNvSpPr>
            <a:spLocks noGrp="1"/>
          </p:cNvSpPr>
          <p:nvPr>
            <p:ph type="dt" sz="half" idx="10"/>
          </p:nvPr>
        </p:nvSpPr>
        <p:spPr/>
        <p:txBody>
          <a:bodyPr/>
          <a:lstStyle/>
          <a:p>
            <a:fld id="{BF950A9D-DAFE-4E06-8A70-A09F8CDAF9DB}" type="datetimeFigureOut">
              <a:rPr kumimoji="1" lang="ja-JP" altLang="en-US" smtClean="0"/>
              <a:t>2023/9/29</a:t>
            </a:fld>
            <a:endParaRPr kumimoji="1" lang="ja-JP" altLang="en-US"/>
          </a:p>
        </p:txBody>
      </p:sp>
      <p:sp>
        <p:nvSpPr>
          <p:cNvPr id="6" name="フッター プレースホルダー 5">
            <a:extLst>
              <a:ext uri="{FF2B5EF4-FFF2-40B4-BE49-F238E27FC236}">
                <a16:creationId xmlns:a16="http://schemas.microsoft.com/office/drawing/2014/main" id="{C64C804C-F7E0-BEBC-B08B-C10A85D2EC5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ABED5F3-44F4-EF07-A3F6-F6F028BAEAF7}"/>
              </a:ext>
            </a:extLst>
          </p:cNvPr>
          <p:cNvSpPr>
            <a:spLocks noGrp="1"/>
          </p:cNvSpPr>
          <p:nvPr>
            <p:ph type="sldNum" sz="quarter" idx="12"/>
          </p:nvPr>
        </p:nvSpPr>
        <p:spPr/>
        <p:txBody>
          <a:body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1564397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CDE04DC-006D-46CD-DD96-856E963374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A915AE0-9DAA-79F8-AD65-5EEA959AD1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EE5553A-6E33-D622-AFD5-E9797E0135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50A9D-DAFE-4E06-8A70-A09F8CDAF9DB}"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04CAB013-D527-B4CB-124C-12C240F6D2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E022F94-2F00-D29F-9A38-8A72B86EEB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C38AA-BF64-4492-9D05-98B70DD8B475}" type="slidenum">
              <a:rPr kumimoji="1" lang="ja-JP" altLang="en-US" smtClean="0"/>
              <a:t>‹#›</a:t>
            </a:fld>
            <a:endParaRPr kumimoji="1" lang="ja-JP" altLang="en-US"/>
          </a:p>
        </p:txBody>
      </p:sp>
    </p:spTree>
    <p:extLst>
      <p:ext uri="{BB962C8B-B14F-4D97-AF65-F5344CB8AC3E}">
        <p14:creationId xmlns:p14="http://schemas.microsoft.com/office/powerpoint/2010/main" val="3738446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7.emf"/><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p:txBody>
          <a:bodyPr/>
          <a:lstStyle/>
          <a:p>
            <a:r>
              <a:rPr kumimoji="1" lang="ja-JP" altLang="en-US" dirty="0"/>
              <a:t>ロータリー財団について</a:t>
            </a:r>
          </a:p>
        </p:txBody>
      </p:sp>
      <p:sp>
        <p:nvSpPr>
          <p:cNvPr id="3" name="字幕 2">
            <a:extLst>
              <a:ext uri="{FF2B5EF4-FFF2-40B4-BE49-F238E27FC236}">
                <a16:creationId xmlns:a16="http://schemas.microsoft.com/office/drawing/2014/main" id="{27AB2071-DF96-75F8-CC5A-3F05EBA490FD}"/>
              </a:ext>
            </a:extLst>
          </p:cNvPr>
          <p:cNvSpPr>
            <a:spLocks noGrp="1"/>
          </p:cNvSpPr>
          <p:nvPr>
            <p:ph type="subTitle" idx="1"/>
          </p:nvPr>
        </p:nvSpPr>
        <p:spPr/>
        <p:txBody>
          <a:bodyPr/>
          <a:lstStyle/>
          <a:p>
            <a:endParaRPr kumimoji="1" lang="en-US" altLang="ja-JP" dirty="0"/>
          </a:p>
          <a:p>
            <a:r>
              <a:rPr kumimoji="1" lang="en-US" altLang="ja-JP" dirty="0"/>
              <a:t>10</a:t>
            </a:r>
            <a:r>
              <a:rPr kumimoji="1" lang="ja-JP" altLang="en-US" dirty="0"/>
              <a:t>月</a:t>
            </a:r>
            <a:r>
              <a:rPr kumimoji="1" lang="en-US" altLang="ja-JP" dirty="0"/>
              <a:t>17</a:t>
            </a:r>
            <a:r>
              <a:rPr kumimoji="1" lang="ja-JP" altLang="en-US"/>
              <a:t>日市原中央ロータリークラブ</a:t>
            </a:r>
            <a:r>
              <a:rPr kumimoji="1" lang="ja-JP" altLang="en-US" dirty="0"/>
              <a:t>卓話</a:t>
            </a:r>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pic>
        <p:nvPicPr>
          <p:cNvPr id="5" name="図 4">
            <a:extLst>
              <a:ext uri="{FF2B5EF4-FFF2-40B4-BE49-F238E27FC236}">
                <a16:creationId xmlns:a16="http://schemas.microsoft.com/office/drawing/2014/main" id="{8099289E-B7D3-D0AC-A45D-A92BD7640A90}"/>
              </a:ext>
            </a:extLst>
          </p:cNvPr>
          <p:cNvPicPr>
            <a:picLocks noChangeAspect="1"/>
          </p:cNvPicPr>
          <p:nvPr/>
        </p:nvPicPr>
        <p:blipFill>
          <a:blip r:embed="rId4"/>
          <a:stretch>
            <a:fillRect/>
          </a:stretch>
        </p:blipFill>
        <p:spPr>
          <a:xfrm>
            <a:off x="1912884" y="-46602"/>
            <a:ext cx="1698405" cy="1458770"/>
          </a:xfrm>
          <a:prstGeom prst="rect">
            <a:avLst/>
          </a:prstGeom>
        </p:spPr>
      </p:pic>
    </p:spTree>
    <p:extLst>
      <p:ext uri="{BB962C8B-B14F-4D97-AF65-F5344CB8AC3E}">
        <p14:creationId xmlns:p14="http://schemas.microsoft.com/office/powerpoint/2010/main" val="264703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ロータリー財団のプログラム</a:t>
            </a:r>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sp>
        <p:nvSpPr>
          <p:cNvPr id="3" name="字幕 2">
            <a:extLst>
              <a:ext uri="{FF2B5EF4-FFF2-40B4-BE49-F238E27FC236}">
                <a16:creationId xmlns:a16="http://schemas.microsoft.com/office/drawing/2014/main" id="{9EE6CBFC-5C97-54B2-470A-F68C63B05A10}"/>
              </a:ext>
            </a:extLst>
          </p:cNvPr>
          <p:cNvSpPr>
            <a:spLocks noGrp="1"/>
          </p:cNvSpPr>
          <p:nvPr>
            <p:ph type="subTitle" idx="1"/>
          </p:nvPr>
        </p:nvSpPr>
        <p:spPr>
          <a:xfrm>
            <a:off x="1524000" y="2151516"/>
            <a:ext cx="9144000" cy="4068309"/>
          </a:xfrm>
        </p:spPr>
        <p:txBody>
          <a:bodyPr/>
          <a:lstStyle/>
          <a:p>
            <a:pPr algn="l"/>
            <a:r>
              <a:rPr kumimoji="1" lang="ja-JP" altLang="en-US" sz="3600" dirty="0"/>
              <a:t>１．地区補助金</a:t>
            </a:r>
            <a:endParaRPr kumimoji="1" lang="en-US" altLang="ja-JP" sz="3600" dirty="0"/>
          </a:p>
          <a:p>
            <a:pPr algn="l"/>
            <a:r>
              <a:rPr lang="ja-JP" altLang="en-US" sz="3600" dirty="0"/>
              <a:t>２．グローバル補助金</a:t>
            </a:r>
            <a:endParaRPr lang="en-US" altLang="ja-JP" sz="3600" dirty="0"/>
          </a:p>
          <a:p>
            <a:pPr algn="l"/>
            <a:r>
              <a:rPr lang="ja-JP" altLang="en-US" sz="3600" dirty="0"/>
              <a:t>３．ポリオプラス</a:t>
            </a:r>
            <a:endParaRPr lang="en-US" altLang="ja-JP" sz="3600" dirty="0"/>
          </a:p>
          <a:p>
            <a:pPr algn="l"/>
            <a:r>
              <a:rPr lang="ja-JP" altLang="en-US" sz="3600" dirty="0"/>
              <a:t>４．ロータリー平和センター</a:t>
            </a:r>
            <a:endParaRPr lang="en-US" altLang="ja-JP" sz="3600" dirty="0"/>
          </a:p>
          <a:p>
            <a:pPr algn="l"/>
            <a:r>
              <a:rPr lang="ja-JP" altLang="en-US" sz="3600" dirty="0"/>
              <a:t>５．大規模プログラム補助金</a:t>
            </a:r>
            <a:endParaRPr lang="en-US" altLang="ja-JP" sz="3600" dirty="0"/>
          </a:p>
          <a:p>
            <a:pPr algn="l"/>
            <a:r>
              <a:rPr lang="ja-JP" altLang="en-US" sz="3600" dirty="0"/>
              <a:t>６．災害救援補助金</a:t>
            </a:r>
            <a:endParaRPr lang="en-US" altLang="ja-JP" sz="3600" dirty="0"/>
          </a:p>
          <a:p>
            <a:endParaRPr kumimoji="1" lang="en-US" altLang="ja-JP" dirty="0"/>
          </a:p>
        </p:txBody>
      </p:sp>
      <p:pic>
        <p:nvPicPr>
          <p:cNvPr id="6" name="図 5">
            <a:extLst>
              <a:ext uri="{FF2B5EF4-FFF2-40B4-BE49-F238E27FC236}">
                <a16:creationId xmlns:a16="http://schemas.microsoft.com/office/drawing/2014/main" id="{DB436797-27C2-EFB8-CBF9-EE770862E1C7}"/>
              </a:ext>
            </a:extLst>
          </p:cNvPr>
          <p:cNvPicPr>
            <a:picLocks noChangeAspect="1"/>
          </p:cNvPicPr>
          <p:nvPr/>
        </p:nvPicPr>
        <p:blipFill>
          <a:blip r:embed="rId4"/>
          <a:stretch>
            <a:fillRect/>
          </a:stretch>
        </p:blipFill>
        <p:spPr>
          <a:xfrm>
            <a:off x="1876732" y="-93409"/>
            <a:ext cx="1694835" cy="1463167"/>
          </a:xfrm>
          <a:prstGeom prst="rect">
            <a:avLst/>
          </a:prstGeom>
        </p:spPr>
      </p:pic>
    </p:spTree>
    <p:extLst>
      <p:ext uri="{BB962C8B-B14F-4D97-AF65-F5344CB8AC3E}">
        <p14:creationId xmlns:p14="http://schemas.microsoft.com/office/powerpoint/2010/main" val="1435753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en-US" altLang="ja-JP" sz="4400" dirty="0"/>
              <a:t>23-24</a:t>
            </a:r>
            <a:r>
              <a:rPr kumimoji="1" lang="ja-JP" altLang="en-US" sz="4400" dirty="0"/>
              <a:t>年度地区補助金</a:t>
            </a:r>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sp>
        <p:nvSpPr>
          <p:cNvPr id="3" name="字幕 2">
            <a:extLst>
              <a:ext uri="{FF2B5EF4-FFF2-40B4-BE49-F238E27FC236}">
                <a16:creationId xmlns:a16="http://schemas.microsoft.com/office/drawing/2014/main" id="{9EE6CBFC-5C97-54B2-470A-F68C63B05A10}"/>
              </a:ext>
            </a:extLst>
          </p:cNvPr>
          <p:cNvSpPr>
            <a:spLocks noGrp="1"/>
          </p:cNvSpPr>
          <p:nvPr>
            <p:ph type="subTitle" idx="1"/>
          </p:nvPr>
        </p:nvSpPr>
        <p:spPr>
          <a:xfrm>
            <a:off x="1524000" y="1933575"/>
            <a:ext cx="9144000" cy="4924425"/>
          </a:xfrm>
        </p:spPr>
        <p:txBody>
          <a:bodyPr>
            <a:normAutofit/>
          </a:bodyPr>
          <a:lstStyle/>
          <a:p>
            <a:pPr algn="l"/>
            <a:r>
              <a:rPr kumimoji="1" lang="ja-JP" altLang="en-US" dirty="0"/>
              <a:t>１．地区補助金の申請分類</a:t>
            </a:r>
            <a:endParaRPr kumimoji="1" lang="en-US" altLang="ja-JP" dirty="0"/>
          </a:p>
          <a:p>
            <a:pPr algn="l"/>
            <a:r>
              <a:rPr kumimoji="1" lang="ja-JP" altLang="en-US" dirty="0"/>
              <a:t>　　環境　　　　</a:t>
            </a:r>
            <a:r>
              <a:rPr kumimoji="1" lang="en-US" altLang="ja-JP" dirty="0"/>
              <a:t>3</a:t>
            </a:r>
            <a:r>
              <a:rPr kumimoji="1" lang="ja-JP" altLang="en-US" dirty="0"/>
              <a:t>件</a:t>
            </a:r>
            <a:endParaRPr kumimoji="1" lang="en-US" altLang="ja-JP" dirty="0"/>
          </a:p>
          <a:p>
            <a:pPr algn="l"/>
            <a:r>
              <a:rPr kumimoji="1" lang="ja-JP" altLang="en-US" dirty="0"/>
              <a:t>　　教育　　　　</a:t>
            </a:r>
            <a:r>
              <a:rPr kumimoji="1" lang="en-US" altLang="ja-JP" dirty="0"/>
              <a:t>23</a:t>
            </a:r>
            <a:r>
              <a:rPr kumimoji="1" lang="ja-JP" altLang="en-US" dirty="0"/>
              <a:t>件</a:t>
            </a:r>
            <a:endParaRPr kumimoji="1" lang="en-US" altLang="ja-JP" dirty="0"/>
          </a:p>
          <a:p>
            <a:pPr algn="l"/>
            <a:r>
              <a:rPr kumimoji="1" lang="ja-JP" altLang="en-US" dirty="0"/>
              <a:t>　　地域経済　　</a:t>
            </a:r>
            <a:r>
              <a:rPr kumimoji="1" lang="en-US" altLang="ja-JP" dirty="0"/>
              <a:t>6</a:t>
            </a:r>
            <a:r>
              <a:rPr kumimoji="1" lang="ja-JP" altLang="en-US" dirty="0"/>
              <a:t>件</a:t>
            </a:r>
            <a:endParaRPr kumimoji="1" lang="en-US" altLang="ja-JP" dirty="0"/>
          </a:p>
          <a:p>
            <a:pPr algn="l"/>
            <a:r>
              <a:rPr lang="ja-JP" altLang="en-US" dirty="0"/>
              <a:t>　　平和　　　　</a:t>
            </a:r>
            <a:r>
              <a:rPr lang="en-US" altLang="ja-JP" dirty="0"/>
              <a:t>3</a:t>
            </a:r>
            <a:r>
              <a:rPr lang="ja-JP" altLang="en-US" dirty="0"/>
              <a:t>件</a:t>
            </a:r>
            <a:endParaRPr lang="en-US" altLang="ja-JP" dirty="0"/>
          </a:p>
          <a:p>
            <a:pPr algn="l"/>
            <a:r>
              <a:rPr lang="ja-JP" altLang="en-US" dirty="0"/>
              <a:t>　　保健　　　　</a:t>
            </a:r>
            <a:r>
              <a:rPr lang="en-US" altLang="ja-JP" dirty="0"/>
              <a:t>4</a:t>
            </a:r>
            <a:r>
              <a:rPr lang="ja-JP" altLang="en-US" dirty="0"/>
              <a:t>件</a:t>
            </a:r>
            <a:endParaRPr lang="en-US" altLang="ja-JP" dirty="0"/>
          </a:p>
          <a:p>
            <a:pPr algn="l"/>
            <a:r>
              <a:rPr lang="ja-JP" altLang="en-US" dirty="0"/>
              <a:t>　　水　　　　　</a:t>
            </a:r>
            <a:r>
              <a:rPr lang="en-US" altLang="ja-JP" dirty="0"/>
              <a:t>1</a:t>
            </a:r>
            <a:r>
              <a:rPr lang="ja-JP" altLang="en-US" dirty="0"/>
              <a:t>件</a:t>
            </a:r>
            <a:endParaRPr lang="en-US" altLang="ja-JP" dirty="0"/>
          </a:p>
          <a:p>
            <a:pPr algn="l"/>
            <a:r>
              <a:rPr lang="ja-JP" altLang="en-US" dirty="0"/>
              <a:t>　　合計　　　　</a:t>
            </a:r>
            <a:r>
              <a:rPr lang="en-US" altLang="ja-JP" dirty="0"/>
              <a:t>40</a:t>
            </a:r>
            <a:r>
              <a:rPr lang="ja-JP" altLang="en-US" dirty="0"/>
              <a:t>件</a:t>
            </a:r>
            <a:endParaRPr lang="en-US" altLang="ja-JP" dirty="0"/>
          </a:p>
          <a:p>
            <a:pPr algn="l"/>
            <a:r>
              <a:rPr kumimoji="1" lang="ja-JP" altLang="en-US" dirty="0"/>
              <a:t>２．地区補助金の目的が国際奉仕のクラブ</a:t>
            </a:r>
            <a:r>
              <a:rPr lang="ja-JP" altLang="en-US" dirty="0"/>
              <a:t>　　</a:t>
            </a:r>
            <a:r>
              <a:rPr lang="en-US" altLang="ja-JP" dirty="0"/>
              <a:t>5</a:t>
            </a:r>
            <a:r>
              <a:rPr lang="ja-JP" altLang="en-US" dirty="0"/>
              <a:t>クラブ</a:t>
            </a:r>
            <a:endParaRPr lang="en-US" altLang="ja-JP" dirty="0"/>
          </a:p>
          <a:p>
            <a:pPr algn="l"/>
            <a:r>
              <a:rPr kumimoji="1" lang="ja-JP" altLang="en-US" dirty="0"/>
              <a:t>３．地区補助金</a:t>
            </a:r>
            <a:r>
              <a:rPr kumimoji="1" lang="en-US" altLang="ja-JP" dirty="0"/>
              <a:t>2</a:t>
            </a:r>
            <a:r>
              <a:rPr kumimoji="1" lang="ja-JP" altLang="en-US" dirty="0"/>
              <a:t>件申請クラブ　</a:t>
            </a:r>
            <a:r>
              <a:rPr kumimoji="1" lang="en-US" altLang="ja-JP" dirty="0"/>
              <a:t>4</a:t>
            </a:r>
            <a:r>
              <a:rPr kumimoji="1" lang="ja-JP" altLang="en-US" dirty="0"/>
              <a:t>クラブ</a:t>
            </a:r>
            <a:endParaRPr kumimoji="1" lang="en-US" altLang="ja-JP" dirty="0"/>
          </a:p>
        </p:txBody>
      </p:sp>
      <p:pic>
        <p:nvPicPr>
          <p:cNvPr id="6" name="図 5">
            <a:extLst>
              <a:ext uri="{FF2B5EF4-FFF2-40B4-BE49-F238E27FC236}">
                <a16:creationId xmlns:a16="http://schemas.microsoft.com/office/drawing/2014/main" id="{CE7824F6-D7FF-A764-EC76-585A1068BDFE}"/>
              </a:ext>
            </a:extLst>
          </p:cNvPr>
          <p:cNvPicPr>
            <a:picLocks noChangeAspect="1"/>
          </p:cNvPicPr>
          <p:nvPr/>
        </p:nvPicPr>
        <p:blipFill>
          <a:blip r:embed="rId4"/>
          <a:stretch>
            <a:fillRect/>
          </a:stretch>
        </p:blipFill>
        <p:spPr>
          <a:xfrm>
            <a:off x="1838632" y="-75438"/>
            <a:ext cx="1694835" cy="1463167"/>
          </a:xfrm>
          <a:prstGeom prst="rect">
            <a:avLst/>
          </a:prstGeom>
        </p:spPr>
      </p:pic>
    </p:spTree>
    <p:extLst>
      <p:ext uri="{BB962C8B-B14F-4D97-AF65-F5344CB8AC3E}">
        <p14:creationId xmlns:p14="http://schemas.microsoft.com/office/powerpoint/2010/main" val="683529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グローバル補助金</a:t>
            </a:r>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pic>
        <p:nvPicPr>
          <p:cNvPr id="3" name="図 2">
            <a:extLst>
              <a:ext uri="{FF2B5EF4-FFF2-40B4-BE49-F238E27FC236}">
                <a16:creationId xmlns:a16="http://schemas.microsoft.com/office/drawing/2014/main" id="{0539A2C3-E2CF-1625-1E9D-E8A10E3DBF23}"/>
              </a:ext>
            </a:extLst>
          </p:cNvPr>
          <p:cNvPicPr>
            <a:picLocks noChangeAspect="1"/>
          </p:cNvPicPr>
          <p:nvPr/>
        </p:nvPicPr>
        <p:blipFill>
          <a:blip r:embed="rId4"/>
          <a:stretch>
            <a:fillRect/>
          </a:stretch>
        </p:blipFill>
        <p:spPr>
          <a:xfrm>
            <a:off x="1943407" y="-128708"/>
            <a:ext cx="1694835" cy="1463167"/>
          </a:xfrm>
          <a:prstGeom prst="rect">
            <a:avLst/>
          </a:prstGeom>
        </p:spPr>
      </p:pic>
      <p:pic>
        <p:nvPicPr>
          <p:cNvPr id="8" name="図 7">
            <a:extLst>
              <a:ext uri="{FF2B5EF4-FFF2-40B4-BE49-F238E27FC236}">
                <a16:creationId xmlns:a16="http://schemas.microsoft.com/office/drawing/2014/main" id="{75E804C1-110F-5BF3-5496-E686D411EEE3}"/>
              </a:ext>
            </a:extLst>
          </p:cNvPr>
          <p:cNvPicPr>
            <a:picLocks noChangeAspect="1"/>
          </p:cNvPicPr>
          <p:nvPr/>
        </p:nvPicPr>
        <p:blipFill>
          <a:blip r:embed="rId5"/>
          <a:stretch>
            <a:fillRect/>
          </a:stretch>
        </p:blipFill>
        <p:spPr>
          <a:xfrm>
            <a:off x="-111592" y="1980923"/>
            <a:ext cx="11902780" cy="4575747"/>
          </a:xfrm>
          <a:prstGeom prst="rect">
            <a:avLst/>
          </a:prstGeom>
        </p:spPr>
      </p:pic>
    </p:spTree>
    <p:extLst>
      <p:ext uri="{BB962C8B-B14F-4D97-AF65-F5344CB8AC3E}">
        <p14:creationId xmlns:p14="http://schemas.microsoft.com/office/powerpoint/2010/main" val="1354998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世界の子供たちとの約束</a:t>
            </a:r>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sp>
        <p:nvSpPr>
          <p:cNvPr id="6" name="テキスト ボックス 5">
            <a:extLst>
              <a:ext uri="{FF2B5EF4-FFF2-40B4-BE49-F238E27FC236}">
                <a16:creationId xmlns:a16="http://schemas.microsoft.com/office/drawing/2014/main" id="{9255AAF9-0537-F329-529F-0C28855DC137}"/>
              </a:ext>
            </a:extLst>
          </p:cNvPr>
          <p:cNvSpPr txBox="1"/>
          <p:nvPr/>
        </p:nvSpPr>
        <p:spPr>
          <a:xfrm>
            <a:off x="0" y="1933575"/>
            <a:ext cx="12192000" cy="5755422"/>
          </a:xfrm>
          <a:prstGeom prst="rect">
            <a:avLst/>
          </a:prstGeom>
          <a:noFill/>
        </p:spPr>
        <p:txBody>
          <a:bodyPr wrap="square">
            <a:spAutoFit/>
          </a:bodyPr>
          <a:lstStyle/>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2022</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月</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日ベルリン発</a:t>
            </a:r>
          </a:p>
          <a:p>
            <a:pPr algn="just"/>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本日、ベルリンで開催中の世界保健サミットにおける資金拠出誓約の場で、世界のリーダーたちによって、「世界ポリオ根絶計画</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(GPEI)</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2022</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2026</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年のポリオ根絶戦略に対して</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26</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億ドルの資金提供が約束されました</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ユニセフ：</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500</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万米ドル</a:t>
            </a:r>
          </a:p>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オーストラリア政府：</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4,355</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万豪ドル</a:t>
            </a:r>
          </a:p>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フランス政府：</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5,000</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万ユーロ</a:t>
            </a:r>
          </a:p>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ドイツ政府：</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7,200</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万ユーロ</a:t>
            </a:r>
          </a:p>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日本政府：</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1,100</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万米ドル</a:t>
            </a:r>
          </a:p>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韓国政府：</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45</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億ウォン　（</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338</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万米ドル）</a:t>
            </a:r>
          </a:p>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ルクセンブルク政府：</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170</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万ユーロ</a:t>
            </a:r>
          </a:p>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米国政府：</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億</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1,400</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万米ドル</a:t>
            </a:r>
          </a:p>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ビル＆メリンダ・ゲイツ財団：</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12</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億米ドル</a:t>
            </a:r>
          </a:p>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国際ロータリー：</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億</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5,000</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万米ドル（２２</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２３年度世界ポリオ目標１億</a:t>
            </a:r>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5000</a:t>
            </a:r>
            <a:r>
              <a:rPr lang="ja-JP" altLang="en-US" kern="100" dirty="0">
                <a:effectLst/>
                <a:latin typeface="游明朝" panose="02020400000000000000" pitchFamily="18" charset="-128"/>
                <a:ea typeface="游明朝" panose="02020400000000000000" pitchFamily="18" charset="-128"/>
                <a:cs typeface="Times New Roman" panose="02020603050405020304" pitchFamily="18" charset="0"/>
              </a:rPr>
              <a:t>万ドル：ゲイツ財団の上乗せ含む。）</a:t>
            </a:r>
          </a:p>
          <a:p>
            <a:pPr algn="just"/>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3" name="図 2">
            <a:extLst>
              <a:ext uri="{FF2B5EF4-FFF2-40B4-BE49-F238E27FC236}">
                <a16:creationId xmlns:a16="http://schemas.microsoft.com/office/drawing/2014/main" id="{0DA0131B-28E7-2A62-85AF-FEFB384B30B7}"/>
              </a:ext>
            </a:extLst>
          </p:cNvPr>
          <p:cNvPicPr>
            <a:picLocks noChangeAspect="1"/>
          </p:cNvPicPr>
          <p:nvPr/>
        </p:nvPicPr>
        <p:blipFill>
          <a:blip r:embed="rId4"/>
          <a:stretch>
            <a:fillRect/>
          </a:stretch>
        </p:blipFill>
        <p:spPr>
          <a:xfrm>
            <a:off x="1891449" y="-123797"/>
            <a:ext cx="1694835" cy="1463167"/>
          </a:xfrm>
          <a:prstGeom prst="rect">
            <a:avLst/>
          </a:prstGeom>
        </p:spPr>
      </p:pic>
    </p:spTree>
    <p:extLst>
      <p:ext uri="{BB962C8B-B14F-4D97-AF65-F5344CB8AC3E}">
        <p14:creationId xmlns:p14="http://schemas.microsoft.com/office/powerpoint/2010/main" val="2060313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endParaRPr kumimoji="1" lang="ja-JP" altLang="en-US" sz="4400" dirty="0"/>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pic>
        <p:nvPicPr>
          <p:cNvPr id="3" name="図 2">
            <a:extLst>
              <a:ext uri="{FF2B5EF4-FFF2-40B4-BE49-F238E27FC236}">
                <a16:creationId xmlns:a16="http://schemas.microsoft.com/office/drawing/2014/main" id="{0DA0131B-28E7-2A62-85AF-FEFB384B30B7}"/>
              </a:ext>
            </a:extLst>
          </p:cNvPr>
          <p:cNvPicPr>
            <a:picLocks noChangeAspect="1"/>
          </p:cNvPicPr>
          <p:nvPr/>
        </p:nvPicPr>
        <p:blipFill>
          <a:blip r:embed="rId4"/>
          <a:stretch>
            <a:fillRect/>
          </a:stretch>
        </p:blipFill>
        <p:spPr>
          <a:xfrm>
            <a:off x="1891449" y="-123797"/>
            <a:ext cx="1694835" cy="1463167"/>
          </a:xfrm>
          <a:prstGeom prst="rect">
            <a:avLst/>
          </a:prstGeom>
        </p:spPr>
      </p:pic>
      <p:pic>
        <p:nvPicPr>
          <p:cNvPr id="7" name="図 6">
            <a:extLst>
              <a:ext uri="{FF2B5EF4-FFF2-40B4-BE49-F238E27FC236}">
                <a16:creationId xmlns:a16="http://schemas.microsoft.com/office/drawing/2014/main" id="{654EFA67-8728-E01B-B0B6-09826EB37FFC}"/>
              </a:ext>
            </a:extLst>
          </p:cNvPr>
          <p:cNvPicPr>
            <a:picLocks noChangeAspect="1"/>
          </p:cNvPicPr>
          <p:nvPr/>
        </p:nvPicPr>
        <p:blipFill>
          <a:blip r:embed="rId5"/>
          <a:stretch>
            <a:fillRect/>
          </a:stretch>
        </p:blipFill>
        <p:spPr>
          <a:xfrm>
            <a:off x="1085236" y="990600"/>
            <a:ext cx="9210982" cy="5761705"/>
          </a:xfrm>
          <a:prstGeom prst="rect">
            <a:avLst/>
          </a:prstGeom>
        </p:spPr>
      </p:pic>
    </p:spTree>
    <p:extLst>
      <p:ext uri="{BB962C8B-B14F-4D97-AF65-F5344CB8AC3E}">
        <p14:creationId xmlns:p14="http://schemas.microsoft.com/office/powerpoint/2010/main" val="1401490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平和フェロー</a:t>
            </a:r>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sp>
        <p:nvSpPr>
          <p:cNvPr id="6" name="テキスト ボックス 5">
            <a:extLst>
              <a:ext uri="{FF2B5EF4-FFF2-40B4-BE49-F238E27FC236}">
                <a16:creationId xmlns:a16="http://schemas.microsoft.com/office/drawing/2014/main" id="{9255AAF9-0537-F329-529F-0C28855DC137}"/>
              </a:ext>
            </a:extLst>
          </p:cNvPr>
          <p:cNvSpPr txBox="1"/>
          <p:nvPr/>
        </p:nvSpPr>
        <p:spPr>
          <a:xfrm>
            <a:off x="0" y="1933575"/>
            <a:ext cx="12192000" cy="830997"/>
          </a:xfrm>
          <a:prstGeom prst="rect">
            <a:avLst/>
          </a:prstGeom>
          <a:noFill/>
        </p:spPr>
        <p:txBody>
          <a:bodyPr wrap="square">
            <a:spAutoFit/>
          </a:bodyPr>
          <a:lstStyle/>
          <a:p>
            <a:pPr algn="just"/>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8" name="図 7">
            <a:extLst>
              <a:ext uri="{FF2B5EF4-FFF2-40B4-BE49-F238E27FC236}">
                <a16:creationId xmlns:a16="http://schemas.microsoft.com/office/drawing/2014/main" id="{6B2451FD-CCC3-19C8-AB56-A4112B5979D8}"/>
              </a:ext>
            </a:extLst>
          </p:cNvPr>
          <p:cNvPicPr>
            <a:picLocks noChangeAspect="1"/>
          </p:cNvPicPr>
          <p:nvPr/>
        </p:nvPicPr>
        <p:blipFill>
          <a:blip r:embed="rId4"/>
          <a:stretch>
            <a:fillRect/>
          </a:stretch>
        </p:blipFill>
        <p:spPr>
          <a:xfrm>
            <a:off x="1838755" y="-128708"/>
            <a:ext cx="1694835" cy="1463167"/>
          </a:xfrm>
          <a:prstGeom prst="rect">
            <a:avLst/>
          </a:prstGeom>
        </p:spPr>
      </p:pic>
      <p:graphicFrame>
        <p:nvGraphicFramePr>
          <p:cNvPr id="7" name="表 6">
            <a:extLst>
              <a:ext uri="{FF2B5EF4-FFF2-40B4-BE49-F238E27FC236}">
                <a16:creationId xmlns:a16="http://schemas.microsoft.com/office/drawing/2014/main" id="{A96C40A2-F943-3DAB-EEBB-70A486CF8E06}"/>
              </a:ext>
            </a:extLst>
          </p:cNvPr>
          <p:cNvGraphicFramePr>
            <a:graphicFrameLocks noGrp="1"/>
          </p:cNvGraphicFramePr>
          <p:nvPr>
            <p:extLst>
              <p:ext uri="{D42A27DB-BD31-4B8C-83A1-F6EECF244321}">
                <p14:modId xmlns:p14="http://schemas.microsoft.com/office/powerpoint/2010/main" val="1548230293"/>
              </p:ext>
            </p:extLst>
          </p:nvPr>
        </p:nvGraphicFramePr>
        <p:xfrm>
          <a:off x="800100" y="2039761"/>
          <a:ext cx="10696573" cy="4722988"/>
        </p:xfrm>
        <a:graphic>
          <a:graphicData uri="http://schemas.openxmlformats.org/drawingml/2006/table">
            <a:tbl>
              <a:tblPr firstRow="1" firstCol="1" bandRow="1">
                <a:tableStyleId>{5C22544A-7EE6-4342-B048-85BDC9FD1C3A}</a:tableStyleId>
              </a:tblPr>
              <a:tblGrid>
                <a:gridCol w="3465626">
                  <a:extLst>
                    <a:ext uri="{9D8B030D-6E8A-4147-A177-3AD203B41FA5}">
                      <a16:colId xmlns:a16="http://schemas.microsoft.com/office/drawing/2014/main" val="2795001341"/>
                    </a:ext>
                  </a:extLst>
                </a:gridCol>
                <a:gridCol w="3765321">
                  <a:extLst>
                    <a:ext uri="{9D8B030D-6E8A-4147-A177-3AD203B41FA5}">
                      <a16:colId xmlns:a16="http://schemas.microsoft.com/office/drawing/2014/main" val="2693706063"/>
                    </a:ext>
                  </a:extLst>
                </a:gridCol>
                <a:gridCol w="3465626">
                  <a:extLst>
                    <a:ext uri="{9D8B030D-6E8A-4147-A177-3AD203B41FA5}">
                      <a16:colId xmlns:a16="http://schemas.microsoft.com/office/drawing/2014/main" val="318634069"/>
                    </a:ext>
                  </a:extLst>
                </a:gridCol>
              </a:tblGrid>
              <a:tr h="408922">
                <a:tc>
                  <a:txBody>
                    <a:bodyPr/>
                    <a:lstStyle/>
                    <a:p>
                      <a:pPr algn="ctr"/>
                      <a:r>
                        <a:rPr lang="ja-JP" sz="1200" kern="100">
                          <a:effectLst/>
                        </a:rPr>
                        <a:t>ロータリー平和フェロー</a:t>
                      </a:r>
                      <a:endParaRPr lang="ja-JP" sz="105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tc>
                  <a:txBody>
                    <a:bodyPr/>
                    <a:lstStyle/>
                    <a:p>
                      <a:pPr algn="ctr"/>
                      <a:r>
                        <a:rPr lang="ja-JP" sz="1200" kern="100">
                          <a:effectLst/>
                        </a:rPr>
                        <a:t>グローバル補助金による奨学生</a:t>
                      </a:r>
                      <a:endParaRPr lang="ja-JP" sz="105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tc>
                  <a:txBody>
                    <a:bodyPr/>
                    <a:lstStyle/>
                    <a:p>
                      <a:pPr algn="ctr"/>
                      <a:r>
                        <a:rPr lang="ja-JP" sz="1200" kern="100">
                          <a:effectLst/>
                        </a:rPr>
                        <a:t>地区補助金による奨学生</a:t>
                      </a:r>
                      <a:endParaRPr lang="ja-JP" sz="105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extLst>
                  <a:ext uri="{0D108BD9-81ED-4DB2-BD59-A6C34878D82A}">
                    <a16:rowId xmlns:a16="http://schemas.microsoft.com/office/drawing/2014/main" val="3885906802"/>
                  </a:ext>
                </a:extLst>
              </a:tr>
              <a:tr h="1237222">
                <a:tc>
                  <a:txBody>
                    <a:bodyPr/>
                    <a:lstStyle/>
                    <a:p>
                      <a:pPr marL="52070" marR="85090" algn="just">
                        <a:spcAft>
                          <a:spcPts val="0"/>
                        </a:spcAft>
                      </a:pPr>
                      <a:r>
                        <a:rPr lang="ja-JP" sz="1200" kern="100">
                          <a:effectLst/>
                        </a:rPr>
                        <a:t>フェローシップ期間を開始する前に、既に学士号もしくはそれに相当する学位を取得している。</a:t>
                      </a:r>
                      <a:endParaRPr lang="ja-JP" sz="105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tc>
                  <a:txBody>
                    <a:bodyPr/>
                    <a:lstStyle/>
                    <a:p>
                      <a:pPr marR="82550" algn="just"/>
                      <a:r>
                        <a:rPr lang="ja-JP" sz="1200" kern="100">
                          <a:effectLst/>
                        </a:rPr>
                        <a:t>申請時に海外の大学院の入学許可状の取得と受け入れ地区及びクラブの決定が必要。</a:t>
                      </a:r>
                      <a:endParaRPr lang="ja-JP" sz="105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tc>
                  <a:txBody>
                    <a:bodyPr/>
                    <a:lstStyle/>
                    <a:p>
                      <a:pPr marL="57150" marR="90805" algn="just">
                        <a:spcAft>
                          <a:spcPts val="0"/>
                        </a:spcAft>
                      </a:pPr>
                      <a:r>
                        <a:rPr lang="ja-JP" sz="1200" kern="100">
                          <a:effectLst/>
                        </a:rPr>
                        <a:t>教育段階</a:t>
                      </a:r>
                      <a:r>
                        <a:rPr lang="en-US" sz="1200" kern="100">
                          <a:effectLst/>
                        </a:rPr>
                        <a:t>(</a:t>
                      </a:r>
                      <a:r>
                        <a:rPr lang="ja-JP" sz="1200" kern="100">
                          <a:effectLst/>
                        </a:rPr>
                        <a:t>大学、大学院など</a:t>
                      </a:r>
                      <a:r>
                        <a:rPr lang="en-US" sz="1200" kern="100">
                          <a:effectLst/>
                        </a:rPr>
                        <a:t>)</a:t>
                      </a:r>
                      <a:r>
                        <a:rPr lang="ja-JP" sz="1200" kern="100">
                          <a:effectLst/>
                        </a:rPr>
                        <a:t>の制約なし。</a:t>
                      </a:r>
                      <a:endParaRPr lang="ja-JP" sz="105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extLst>
                  <a:ext uri="{0D108BD9-81ED-4DB2-BD59-A6C34878D82A}">
                    <a16:rowId xmlns:a16="http://schemas.microsoft.com/office/drawing/2014/main" val="1189258307"/>
                  </a:ext>
                </a:extLst>
              </a:tr>
              <a:tr h="1538422">
                <a:tc>
                  <a:txBody>
                    <a:bodyPr/>
                    <a:lstStyle/>
                    <a:p>
                      <a:pPr marL="52070" marR="85090" algn="just">
                        <a:spcAft>
                          <a:spcPts val="0"/>
                        </a:spcAft>
                      </a:pPr>
                      <a:r>
                        <a:rPr lang="ja-JP" sz="1200" kern="100">
                          <a:effectLst/>
                        </a:rPr>
                        <a:t>紛争解決、調停、外交，国際関係、または同様の分野において、重要かつ関係深い仕事に就いていた経験がある。</a:t>
                      </a:r>
                      <a:endParaRPr lang="ja-JP" sz="105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tc>
                  <a:txBody>
                    <a:bodyPr/>
                    <a:lstStyle/>
                    <a:p>
                      <a:pPr algn="just"/>
                      <a:r>
                        <a:rPr lang="en-US" sz="1200" kern="100">
                          <a:effectLst/>
                        </a:rPr>
                        <a:t>7</a:t>
                      </a:r>
                      <a:r>
                        <a:rPr lang="ja-JP" sz="1200" kern="100">
                          <a:effectLst/>
                        </a:rPr>
                        <a:t>つの重点分野の専攻に限る。</a:t>
                      </a:r>
                      <a:endParaRPr lang="ja-JP" sz="105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tc>
                  <a:txBody>
                    <a:bodyPr/>
                    <a:lstStyle/>
                    <a:p>
                      <a:pPr marL="57150" marR="90805" algn="just">
                        <a:spcAft>
                          <a:spcPts val="0"/>
                        </a:spcAft>
                      </a:pPr>
                      <a:r>
                        <a:rPr lang="ja-JP" sz="1200" kern="100">
                          <a:effectLst/>
                        </a:rPr>
                        <a:t>専攻に関する制約なし。</a:t>
                      </a:r>
                      <a:endParaRPr lang="ja-JP" sz="105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extLst>
                  <a:ext uri="{0D108BD9-81ED-4DB2-BD59-A6C34878D82A}">
                    <a16:rowId xmlns:a16="http://schemas.microsoft.com/office/drawing/2014/main" val="2962583733"/>
                  </a:ext>
                </a:extLst>
              </a:tr>
              <a:tr h="1538422">
                <a:tc>
                  <a:txBody>
                    <a:bodyPr/>
                    <a:lstStyle/>
                    <a:p>
                      <a:pPr marL="52070" marR="85090" algn="just">
                        <a:spcAft>
                          <a:spcPts val="0"/>
                        </a:spcAft>
                      </a:pPr>
                      <a:r>
                        <a:rPr lang="ja-JP" sz="1200" kern="100">
                          <a:effectLst/>
                        </a:rPr>
                        <a:t>フェローシップ期間終了後に平和および紛争解決に貢献するためのキャリアを追求していく意欲を表明している。</a:t>
                      </a:r>
                      <a:endParaRPr lang="ja-JP" sz="105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tc>
                  <a:txBody>
                    <a:bodyPr/>
                    <a:lstStyle/>
                    <a:p>
                      <a:pPr algn="just"/>
                      <a:r>
                        <a:rPr lang="en-US" sz="1200" kern="100">
                          <a:effectLst/>
                        </a:rPr>
                        <a:t> </a:t>
                      </a:r>
                      <a:endParaRPr lang="ja-JP" sz="105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tc>
                  <a:txBody>
                    <a:bodyPr/>
                    <a:lstStyle/>
                    <a:p>
                      <a:pPr marL="57150" marR="90805" algn="just">
                        <a:spcAft>
                          <a:spcPts val="0"/>
                        </a:spcAft>
                      </a:pPr>
                      <a:r>
                        <a:rPr lang="en-US" sz="1200" kern="100" dirty="0">
                          <a:effectLst/>
                        </a:rPr>
                        <a:t> </a:t>
                      </a:r>
                      <a:endParaRPr lang="ja-JP" sz="1050" kern="100" dirty="0">
                        <a:effectLst/>
                        <a:latin typeface="ＭＳ Ｐ明朝" panose="02020600040205080304" pitchFamily="18" charset="-128"/>
                        <a:ea typeface="ＭＳ Ｐ明朝" panose="02020600040205080304" pitchFamily="18" charset="-128"/>
                        <a:cs typeface="Arial" panose="020B0604020202020204" pitchFamily="34" charset="0"/>
                      </a:endParaRPr>
                    </a:p>
                  </a:txBody>
                  <a:tcPr marL="36195" marR="0" marT="19685" marB="0" anchor="ctr"/>
                </a:tc>
                <a:extLst>
                  <a:ext uri="{0D108BD9-81ED-4DB2-BD59-A6C34878D82A}">
                    <a16:rowId xmlns:a16="http://schemas.microsoft.com/office/drawing/2014/main" val="766228085"/>
                  </a:ext>
                </a:extLst>
              </a:tr>
            </a:tbl>
          </a:graphicData>
        </a:graphic>
      </p:graphicFrame>
    </p:spTree>
    <p:extLst>
      <p:ext uri="{BB962C8B-B14F-4D97-AF65-F5344CB8AC3E}">
        <p14:creationId xmlns:p14="http://schemas.microsoft.com/office/powerpoint/2010/main" val="943373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災害救援補助金</a:t>
            </a:r>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sp>
        <p:nvSpPr>
          <p:cNvPr id="6" name="テキスト ボックス 5">
            <a:extLst>
              <a:ext uri="{FF2B5EF4-FFF2-40B4-BE49-F238E27FC236}">
                <a16:creationId xmlns:a16="http://schemas.microsoft.com/office/drawing/2014/main" id="{9255AAF9-0537-F329-529F-0C28855DC137}"/>
              </a:ext>
            </a:extLst>
          </p:cNvPr>
          <p:cNvSpPr txBox="1"/>
          <p:nvPr/>
        </p:nvSpPr>
        <p:spPr>
          <a:xfrm>
            <a:off x="0" y="1933575"/>
            <a:ext cx="12192000" cy="830997"/>
          </a:xfrm>
          <a:prstGeom prst="rect">
            <a:avLst/>
          </a:prstGeom>
          <a:noFill/>
        </p:spPr>
        <p:txBody>
          <a:bodyPr wrap="square">
            <a:spAutoFit/>
          </a:bodyPr>
          <a:lstStyle/>
          <a:p>
            <a:pPr algn="just"/>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F7A2D54C-3371-3993-9BC5-7811C41470D8}"/>
              </a:ext>
            </a:extLst>
          </p:cNvPr>
          <p:cNvSpPr txBox="1"/>
          <p:nvPr/>
        </p:nvSpPr>
        <p:spPr>
          <a:xfrm>
            <a:off x="5651482" y="1933575"/>
            <a:ext cx="6388118" cy="584775"/>
          </a:xfrm>
          <a:prstGeom prst="rect">
            <a:avLst/>
          </a:prstGeom>
          <a:noFill/>
        </p:spPr>
        <p:txBody>
          <a:bodyPr wrap="square">
            <a:spAutoFit/>
          </a:bodyPr>
          <a:lstStyle/>
          <a:p>
            <a:endParaRPr lang="ja-JP" altLang="en-US" sz="3200" dirty="0"/>
          </a:p>
        </p:txBody>
      </p:sp>
      <p:pic>
        <p:nvPicPr>
          <p:cNvPr id="9" name="図 8">
            <a:extLst>
              <a:ext uri="{FF2B5EF4-FFF2-40B4-BE49-F238E27FC236}">
                <a16:creationId xmlns:a16="http://schemas.microsoft.com/office/drawing/2014/main" id="{8E41CE36-3B9A-F9F2-08FF-CB9566BC865F}"/>
              </a:ext>
            </a:extLst>
          </p:cNvPr>
          <p:cNvPicPr>
            <a:picLocks noChangeAspect="1"/>
          </p:cNvPicPr>
          <p:nvPr/>
        </p:nvPicPr>
        <p:blipFill>
          <a:blip r:embed="rId4"/>
          <a:stretch>
            <a:fillRect/>
          </a:stretch>
        </p:blipFill>
        <p:spPr>
          <a:xfrm>
            <a:off x="-44591" y="1840374"/>
            <a:ext cx="5927650" cy="3648648"/>
          </a:xfrm>
          <a:prstGeom prst="rect">
            <a:avLst/>
          </a:prstGeom>
        </p:spPr>
      </p:pic>
      <p:pic>
        <p:nvPicPr>
          <p:cNvPr id="11" name="図 10">
            <a:extLst>
              <a:ext uri="{FF2B5EF4-FFF2-40B4-BE49-F238E27FC236}">
                <a16:creationId xmlns:a16="http://schemas.microsoft.com/office/drawing/2014/main" id="{DF5B8C47-C30A-3534-4948-0A399211436E}"/>
              </a:ext>
            </a:extLst>
          </p:cNvPr>
          <p:cNvPicPr>
            <a:picLocks noChangeAspect="1"/>
          </p:cNvPicPr>
          <p:nvPr/>
        </p:nvPicPr>
        <p:blipFill>
          <a:blip r:embed="rId5"/>
          <a:stretch>
            <a:fillRect/>
          </a:stretch>
        </p:blipFill>
        <p:spPr>
          <a:xfrm>
            <a:off x="5806859" y="1860735"/>
            <a:ext cx="6308941" cy="3607926"/>
          </a:xfrm>
          <a:prstGeom prst="rect">
            <a:avLst/>
          </a:prstGeom>
        </p:spPr>
      </p:pic>
      <p:pic>
        <p:nvPicPr>
          <p:cNvPr id="3" name="図 2">
            <a:extLst>
              <a:ext uri="{FF2B5EF4-FFF2-40B4-BE49-F238E27FC236}">
                <a16:creationId xmlns:a16="http://schemas.microsoft.com/office/drawing/2014/main" id="{2A212B8C-B351-5407-53D4-BF978B71A9C1}"/>
              </a:ext>
            </a:extLst>
          </p:cNvPr>
          <p:cNvPicPr>
            <a:picLocks noChangeAspect="1"/>
          </p:cNvPicPr>
          <p:nvPr/>
        </p:nvPicPr>
        <p:blipFill>
          <a:blip r:embed="rId6"/>
          <a:stretch>
            <a:fillRect/>
          </a:stretch>
        </p:blipFill>
        <p:spPr>
          <a:xfrm>
            <a:off x="1891449" y="-90769"/>
            <a:ext cx="1694835" cy="1463167"/>
          </a:xfrm>
          <a:prstGeom prst="rect">
            <a:avLst/>
          </a:prstGeom>
        </p:spPr>
      </p:pic>
    </p:spTree>
    <p:extLst>
      <p:ext uri="{BB962C8B-B14F-4D97-AF65-F5344CB8AC3E}">
        <p14:creationId xmlns:p14="http://schemas.microsoft.com/office/powerpoint/2010/main" val="2359726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zh-TW" altLang="en-US" sz="4400" dirty="0"/>
              <a:t>災害救援補助金</a:t>
            </a:r>
            <a:endParaRPr kumimoji="1" lang="ja-JP" altLang="en-US" sz="4400" dirty="0"/>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sp>
        <p:nvSpPr>
          <p:cNvPr id="6" name="テキスト ボックス 5">
            <a:extLst>
              <a:ext uri="{FF2B5EF4-FFF2-40B4-BE49-F238E27FC236}">
                <a16:creationId xmlns:a16="http://schemas.microsoft.com/office/drawing/2014/main" id="{9255AAF9-0537-F329-529F-0C28855DC137}"/>
              </a:ext>
            </a:extLst>
          </p:cNvPr>
          <p:cNvSpPr txBox="1"/>
          <p:nvPr/>
        </p:nvSpPr>
        <p:spPr>
          <a:xfrm>
            <a:off x="0" y="1933575"/>
            <a:ext cx="12192000" cy="830997"/>
          </a:xfrm>
          <a:prstGeom prst="rect">
            <a:avLst/>
          </a:prstGeom>
          <a:noFill/>
        </p:spPr>
        <p:txBody>
          <a:bodyPr wrap="square">
            <a:spAutoFit/>
          </a:bodyPr>
          <a:lstStyle/>
          <a:p>
            <a:pPr algn="just"/>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3" name="図 2">
            <a:extLst>
              <a:ext uri="{FF2B5EF4-FFF2-40B4-BE49-F238E27FC236}">
                <a16:creationId xmlns:a16="http://schemas.microsoft.com/office/drawing/2014/main" id="{6D52F2CE-E75C-2420-212E-C69A8B6127D3}"/>
              </a:ext>
            </a:extLst>
          </p:cNvPr>
          <p:cNvPicPr>
            <a:picLocks noChangeAspect="1"/>
          </p:cNvPicPr>
          <p:nvPr/>
        </p:nvPicPr>
        <p:blipFill>
          <a:blip r:embed="rId4"/>
          <a:stretch>
            <a:fillRect/>
          </a:stretch>
        </p:blipFill>
        <p:spPr>
          <a:xfrm>
            <a:off x="0" y="1933575"/>
            <a:ext cx="5651482" cy="4060288"/>
          </a:xfrm>
          <a:prstGeom prst="rect">
            <a:avLst/>
          </a:prstGeom>
        </p:spPr>
      </p:pic>
      <p:sp>
        <p:nvSpPr>
          <p:cNvPr id="8" name="テキスト ボックス 7">
            <a:extLst>
              <a:ext uri="{FF2B5EF4-FFF2-40B4-BE49-F238E27FC236}">
                <a16:creationId xmlns:a16="http://schemas.microsoft.com/office/drawing/2014/main" id="{F7A2D54C-3371-3993-9BC5-7811C41470D8}"/>
              </a:ext>
            </a:extLst>
          </p:cNvPr>
          <p:cNvSpPr txBox="1"/>
          <p:nvPr/>
        </p:nvSpPr>
        <p:spPr>
          <a:xfrm>
            <a:off x="5651482" y="1933575"/>
            <a:ext cx="6388118" cy="5016758"/>
          </a:xfrm>
          <a:prstGeom prst="rect">
            <a:avLst/>
          </a:prstGeom>
          <a:noFill/>
        </p:spPr>
        <p:txBody>
          <a:bodyPr wrap="square">
            <a:spAutoFit/>
          </a:bodyPr>
          <a:lstStyle/>
          <a:p>
            <a:r>
              <a:rPr lang="ja-JP" altLang="en-US" sz="3200" dirty="0"/>
              <a:t>世界中の方々からの温かいご支援のおかげで、ロータリーは</a:t>
            </a:r>
            <a:r>
              <a:rPr lang="en-US" altLang="ja-JP" sz="3200" dirty="0"/>
              <a:t>1,500</a:t>
            </a:r>
            <a:r>
              <a:rPr lang="ja-JP" altLang="en-US" sz="3200" dirty="0"/>
              <a:t>万ドル以上の寄付を募り、水や食糧、シェルター、医療物資、衣服といった必需品のために活用しています。災害救助補助</a:t>
            </a:r>
            <a:r>
              <a:rPr lang="en-US" altLang="ja-JP" sz="3200" dirty="0"/>
              <a:t>25000USD</a:t>
            </a:r>
            <a:r>
              <a:rPr lang="ja-JP" altLang="en-US" sz="3200" dirty="0"/>
              <a:t>を各地区が申請できますので</a:t>
            </a:r>
            <a:r>
              <a:rPr lang="en-US" altLang="ja-JP" sz="3200" dirty="0"/>
              <a:t>2790</a:t>
            </a:r>
            <a:r>
              <a:rPr lang="ja-JP" altLang="en-US" sz="3200" dirty="0"/>
              <a:t>地区もムシュン村復旧プロジェクトに参加しモジュラーハウスを支援しました。</a:t>
            </a:r>
          </a:p>
        </p:txBody>
      </p:sp>
      <p:pic>
        <p:nvPicPr>
          <p:cNvPr id="7" name="図 6">
            <a:extLst>
              <a:ext uri="{FF2B5EF4-FFF2-40B4-BE49-F238E27FC236}">
                <a16:creationId xmlns:a16="http://schemas.microsoft.com/office/drawing/2014/main" id="{8EF32265-6C4E-DBAA-95E5-644EB54A28D7}"/>
              </a:ext>
            </a:extLst>
          </p:cNvPr>
          <p:cNvPicPr>
            <a:picLocks noChangeAspect="1"/>
          </p:cNvPicPr>
          <p:nvPr/>
        </p:nvPicPr>
        <p:blipFill>
          <a:blip r:embed="rId5"/>
          <a:stretch>
            <a:fillRect/>
          </a:stretch>
        </p:blipFill>
        <p:spPr>
          <a:xfrm>
            <a:off x="1891449" y="-62451"/>
            <a:ext cx="1694835" cy="1463167"/>
          </a:xfrm>
          <a:prstGeom prst="rect">
            <a:avLst/>
          </a:prstGeom>
        </p:spPr>
      </p:pic>
    </p:spTree>
    <p:extLst>
      <p:ext uri="{BB962C8B-B14F-4D97-AF65-F5344CB8AC3E}">
        <p14:creationId xmlns:p14="http://schemas.microsoft.com/office/powerpoint/2010/main" val="92862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寄付の現状</a:t>
            </a:r>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pic>
        <p:nvPicPr>
          <p:cNvPr id="6" name="図 5">
            <a:extLst>
              <a:ext uri="{FF2B5EF4-FFF2-40B4-BE49-F238E27FC236}">
                <a16:creationId xmlns:a16="http://schemas.microsoft.com/office/drawing/2014/main" id="{1434F496-206E-E164-4118-B70E581EF5C0}"/>
              </a:ext>
            </a:extLst>
          </p:cNvPr>
          <p:cNvPicPr>
            <a:picLocks noChangeAspect="1"/>
          </p:cNvPicPr>
          <p:nvPr/>
        </p:nvPicPr>
        <p:blipFill>
          <a:blip r:embed="rId4"/>
          <a:stretch>
            <a:fillRect/>
          </a:stretch>
        </p:blipFill>
        <p:spPr>
          <a:xfrm>
            <a:off x="1838632" y="-123063"/>
            <a:ext cx="1694835" cy="1463167"/>
          </a:xfrm>
          <a:prstGeom prst="rect">
            <a:avLst/>
          </a:prstGeom>
        </p:spPr>
      </p:pic>
      <p:graphicFrame>
        <p:nvGraphicFramePr>
          <p:cNvPr id="7" name="表 6">
            <a:extLst>
              <a:ext uri="{FF2B5EF4-FFF2-40B4-BE49-F238E27FC236}">
                <a16:creationId xmlns:a16="http://schemas.microsoft.com/office/drawing/2014/main" id="{41F68DC3-DDCC-76A6-0066-00270F8670D3}"/>
              </a:ext>
            </a:extLst>
          </p:cNvPr>
          <p:cNvGraphicFramePr>
            <a:graphicFrameLocks noGrp="1"/>
          </p:cNvGraphicFramePr>
          <p:nvPr>
            <p:extLst>
              <p:ext uri="{D42A27DB-BD31-4B8C-83A1-F6EECF244321}">
                <p14:modId xmlns:p14="http://schemas.microsoft.com/office/powerpoint/2010/main" val="3049194754"/>
              </p:ext>
            </p:extLst>
          </p:nvPr>
        </p:nvGraphicFramePr>
        <p:xfrm>
          <a:off x="1262182" y="1933575"/>
          <a:ext cx="10210798" cy="4750954"/>
        </p:xfrm>
        <a:graphic>
          <a:graphicData uri="http://schemas.openxmlformats.org/drawingml/2006/table">
            <a:tbl>
              <a:tblPr firstRow="1" firstCol="1" bandRow="1">
                <a:tableStyleId>{5C22544A-7EE6-4342-B048-85BDC9FD1C3A}</a:tableStyleId>
              </a:tblPr>
              <a:tblGrid>
                <a:gridCol w="404431">
                  <a:extLst>
                    <a:ext uri="{9D8B030D-6E8A-4147-A177-3AD203B41FA5}">
                      <a16:colId xmlns:a16="http://schemas.microsoft.com/office/drawing/2014/main" val="2456150847"/>
                    </a:ext>
                  </a:extLst>
                </a:gridCol>
                <a:gridCol w="754582">
                  <a:extLst>
                    <a:ext uri="{9D8B030D-6E8A-4147-A177-3AD203B41FA5}">
                      <a16:colId xmlns:a16="http://schemas.microsoft.com/office/drawing/2014/main" val="4121776626"/>
                    </a:ext>
                  </a:extLst>
                </a:gridCol>
                <a:gridCol w="3469590">
                  <a:extLst>
                    <a:ext uri="{9D8B030D-6E8A-4147-A177-3AD203B41FA5}">
                      <a16:colId xmlns:a16="http://schemas.microsoft.com/office/drawing/2014/main" val="3309136768"/>
                    </a:ext>
                  </a:extLst>
                </a:gridCol>
                <a:gridCol w="1116439">
                  <a:extLst>
                    <a:ext uri="{9D8B030D-6E8A-4147-A177-3AD203B41FA5}">
                      <a16:colId xmlns:a16="http://schemas.microsoft.com/office/drawing/2014/main" val="3847828971"/>
                    </a:ext>
                  </a:extLst>
                </a:gridCol>
                <a:gridCol w="1116439">
                  <a:extLst>
                    <a:ext uri="{9D8B030D-6E8A-4147-A177-3AD203B41FA5}">
                      <a16:colId xmlns:a16="http://schemas.microsoft.com/office/drawing/2014/main" val="2372462076"/>
                    </a:ext>
                  </a:extLst>
                </a:gridCol>
                <a:gridCol w="1116439">
                  <a:extLst>
                    <a:ext uri="{9D8B030D-6E8A-4147-A177-3AD203B41FA5}">
                      <a16:colId xmlns:a16="http://schemas.microsoft.com/office/drawing/2014/main" val="3216070371"/>
                    </a:ext>
                  </a:extLst>
                </a:gridCol>
                <a:gridCol w="1116439">
                  <a:extLst>
                    <a:ext uri="{9D8B030D-6E8A-4147-A177-3AD203B41FA5}">
                      <a16:colId xmlns:a16="http://schemas.microsoft.com/office/drawing/2014/main" val="1346937093"/>
                    </a:ext>
                  </a:extLst>
                </a:gridCol>
                <a:gridCol w="1116439">
                  <a:extLst>
                    <a:ext uri="{9D8B030D-6E8A-4147-A177-3AD203B41FA5}">
                      <a16:colId xmlns:a16="http://schemas.microsoft.com/office/drawing/2014/main" val="895817077"/>
                    </a:ext>
                  </a:extLst>
                </a:gridCol>
              </a:tblGrid>
              <a:tr h="592200">
                <a:tc>
                  <a:txBody>
                    <a:bodyPr/>
                    <a:lstStyle/>
                    <a:p>
                      <a:pPr algn="ctr"/>
                      <a:r>
                        <a:rPr lang="ja-JP" sz="1000" kern="100">
                          <a:effectLst/>
                        </a:rPr>
                        <a:t>順位</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地区番号</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都道府県名</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19-20</a:t>
                      </a:r>
                      <a:endParaRPr lang="ja-JP" sz="900" kern="100">
                        <a:effectLst/>
                      </a:endParaRPr>
                    </a:p>
                    <a:p>
                      <a:pPr algn="ctr"/>
                      <a:r>
                        <a:rPr lang="ja-JP" sz="1000" kern="100">
                          <a:effectLst/>
                        </a:rPr>
                        <a:t>年度</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20-21</a:t>
                      </a:r>
                      <a:endParaRPr lang="ja-JP" sz="900" kern="100">
                        <a:effectLst/>
                      </a:endParaRPr>
                    </a:p>
                    <a:p>
                      <a:pPr algn="ctr"/>
                      <a:r>
                        <a:rPr lang="ja-JP" sz="1000" kern="100">
                          <a:effectLst/>
                        </a:rPr>
                        <a:t>年度</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21-22</a:t>
                      </a:r>
                      <a:endParaRPr lang="ja-JP" sz="900" kern="100">
                        <a:effectLst/>
                      </a:endParaRPr>
                    </a:p>
                    <a:p>
                      <a:pPr algn="ctr"/>
                      <a:r>
                        <a:rPr lang="ja-JP" sz="1000" kern="100">
                          <a:effectLst/>
                        </a:rPr>
                        <a:t>年度</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22-23</a:t>
                      </a:r>
                      <a:endParaRPr lang="ja-JP" sz="900" kern="100">
                        <a:effectLst/>
                      </a:endParaRPr>
                    </a:p>
                    <a:p>
                      <a:pPr algn="ctr"/>
                      <a:r>
                        <a:rPr lang="ja-JP" sz="1000" kern="100">
                          <a:effectLst/>
                        </a:rPr>
                        <a:t>年度</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前年度比</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972343992"/>
                  </a:ext>
                </a:extLst>
              </a:tr>
              <a:tr h="838420">
                <a:tc>
                  <a:txBody>
                    <a:bodyPr/>
                    <a:lstStyle/>
                    <a:p>
                      <a:pPr algn="ctr"/>
                      <a:r>
                        <a:rPr lang="en-US" sz="1000" kern="100">
                          <a:effectLst/>
                        </a:rPr>
                        <a:t>1</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2780</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神奈川</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186.14</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179.99</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185.87</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211.72</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109</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3832438938"/>
                  </a:ext>
                </a:extLst>
              </a:tr>
              <a:tr h="303126">
                <a:tc>
                  <a:txBody>
                    <a:bodyPr/>
                    <a:lstStyle/>
                    <a:p>
                      <a:pPr algn="ctr"/>
                      <a:r>
                        <a:rPr lang="en-US" sz="1000" kern="100">
                          <a:effectLst/>
                        </a:rPr>
                        <a:t>2</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2770</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埼玉南東</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197.34</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215.02</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229.66</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203.81</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91</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4102694981"/>
                  </a:ext>
                </a:extLst>
              </a:tr>
              <a:tr h="592200">
                <a:tc>
                  <a:txBody>
                    <a:bodyPr/>
                    <a:lstStyle/>
                    <a:p>
                      <a:pPr algn="ctr"/>
                      <a:r>
                        <a:rPr lang="en-US" sz="1000" kern="100">
                          <a:effectLst/>
                        </a:rPr>
                        <a:t>3</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2750</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東京・グアム・ミクロネシア・北マリアナ諸島・パラオ</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184.34</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193.95</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209.02</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174.99</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82</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1171893636"/>
                  </a:ext>
                </a:extLst>
              </a:tr>
              <a:tr h="303126">
                <a:tc>
                  <a:txBody>
                    <a:bodyPr/>
                    <a:lstStyle/>
                    <a:p>
                      <a:pPr algn="ctr"/>
                      <a:r>
                        <a:rPr lang="en-US" sz="1000" kern="100">
                          <a:effectLst/>
                        </a:rPr>
                        <a:t>4</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2590</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神奈川（横浜・川崎）</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187.99</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184.05</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234.15</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173.7</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81</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2229669305"/>
                  </a:ext>
                </a:extLst>
              </a:tr>
              <a:tr h="303126">
                <a:tc>
                  <a:txBody>
                    <a:bodyPr/>
                    <a:lstStyle/>
                    <a:p>
                      <a:pPr algn="ctr"/>
                      <a:r>
                        <a:rPr lang="en-US" sz="1000" kern="100">
                          <a:effectLst/>
                        </a:rPr>
                        <a:t>5</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2820</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茨城</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152.47</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157.74</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154.39</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173.19</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111</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1348987688"/>
                  </a:ext>
                </a:extLst>
              </a:tr>
              <a:tr h="303126">
                <a:tc>
                  <a:txBody>
                    <a:bodyPr/>
                    <a:lstStyle/>
                    <a:p>
                      <a:pPr algn="ctr"/>
                      <a:r>
                        <a:rPr lang="en-US" sz="1000" kern="100">
                          <a:effectLst/>
                        </a:rPr>
                        <a:t>6</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2840</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群馬</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173.93</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183.15</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170.43</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161.54</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92</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3972784691"/>
                  </a:ext>
                </a:extLst>
              </a:tr>
              <a:tr h="303126">
                <a:tc>
                  <a:txBody>
                    <a:bodyPr/>
                    <a:lstStyle/>
                    <a:p>
                      <a:pPr algn="ctr"/>
                      <a:r>
                        <a:rPr lang="en-US" sz="1000" kern="100">
                          <a:effectLst/>
                        </a:rPr>
                        <a:t>7</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2790</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千葉</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133.72</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154.21</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187.84</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151</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83</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3621961650"/>
                  </a:ext>
                </a:extLst>
              </a:tr>
              <a:tr h="303126">
                <a:tc>
                  <a:txBody>
                    <a:bodyPr/>
                    <a:lstStyle/>
                    <a:p>
                      <a:pPr algn="ctr"/>
                      <a:r>
                        <a:rPr lang="en-US" sz="1000" kern="100">
                          <a:effectLst/>
                        </a:rPr>
                        <a:t>8</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2550</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栃木</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161.18</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158.14</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169.29</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150.3</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73</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3993677665"/>
                  </a:ext>
                </a:extLst>
              </a:tr>
              <a:tr h="303126">
                <a:tc>
                  <a:txBody>
                    <a:bodyPr/>
                    <a:lstStyle/>
                    <a:p>
                      <a:pPr algn="ctr"/>
                      <a:r>
                        <a:rPr lang="en-US" sz="1000" kern="100">
                          <a:effectLst/>
                        </a:rPr>
                        <a:t>9</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2580</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東京・沖縄</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169.1</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170.92</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232.68</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145.11</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74</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1669608269"/>
                  </a:ext>
                </a:extLst>
              </a:tr>
              <a:tr h="303126">
                <a:tc>
                  <a:txBody>
                    <a:bodyPr/>
                    <a:lstStyle/>
                    <a:p>
                      <a:pPr algn="ctr"/>
                      <a:r>
                        <a:rPr lang="en-US" sz="1000" kern="100">
                          <a:effectLst/>
                        </a:rPr>
                        <a:t>10</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2570</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埼玉西北</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118.13</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146.97</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149.85</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113.92</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67</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2245562208"/>
                  </a:ext>
                </a:extLst>
              </a:tr>
              <a:tr h="303126">
                <a:tc>
                  <a:txBody>
                    <a:bodyPr/>
                    <a:lstStyle/>
                    <a:p>
                      <a:pPr algn="ctr"/>
                      <a:r>
                        <a:rPr lang="en-US" sz="1000" kern="100">
                          <a:effectLst/>
                        </a:rPr>
                        <a:t> </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 </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ja-JP" sz="1000" kern="100">
                          <a:effectLst/>
                        </a:rPr>
                        <a:t>日 本 全 体</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144.96</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148.05</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169.91</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a:effectLst/>
                        </a:rPr>
                        <a:t>144.1</a:t>
                      </a:r>
                      <a:endParaRPr lang="ja-JP" sz="900" kern="10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tc>
                  <a:txBody>
                    <a:bodyPr/>
                    <a:lstStyle/>
                    <a:p>
                      <a:pPr algn="ctr"/>
                      <a:r>
                        <a:rPr lang="en-US" sz="1000" kern="100" dirty="0">
                          <a:effectLst/>
                        </a:rPr>
                        <a:t>92</a:t>
                      </a:r>
                      <a:endParaRPr lang="ja-JP" sz="900" kern="100" dirty="0">
                        <a:effectLst/>
                        <a:latin typeface="ＭＳ Ｐ明朝" panose="02020600040205080304" pitchFamily="18" charset="-128"/>
                        <a:ea typeface="ＭＳ Ｐ明朝" panose="02020600040205080304" pitchFamily="18" charset="-128"/>
                        <a:cs typeface="Arial" panose="020B0604020202020204" pitchFamily="34" charset="0"/>
                      </a:endParaRPr>
                    </a:p>
                  </a:txBody>
                  <a:tcPr marL="29527" marR="20203" marT="14504" marB="0" anchor="ctr"/>
                </a:tc>
                <a:extLst>
                  <a:ext uri="{0D108BD9-81ED-4DB2-BD59-A6C34878D82A}">
                    <a16:rowId xmlns:a16="http://schemas.microsoft.com/office/drawing/2014/main" val="1218369534"/>
                  </a:ext>
                </a:extLst>
              </a:tr>
            </a:tbl>
          </a:graphicData>
        </a:graphic>
      </p:graphicFrame>
    </p:spTree>
    <p:extLst>
      <p:ext uri="{BB962C8B-B14F-4D97-AF65-F5344CB8AC3E}">
        <p14:creationId xmlns:p14="http://schemas.microsoft.com/office/powerpoint/2010/main" val="1448313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ロータリー財団の未来</a:t>
            </a:r>
          </a:p>
        </p:txBody>
      </p:sp>
      <p:sp>
        <p:nvSpPr>
          <p:cNvPr id="3" name="字幕 2">
            <a:extLst>
              <a:ext uri="{FF2B5EF4-FFF2-40B4-BE49-F238E27FC236}">
                <a16:creationId xmlns:a16="http://schemas.microsoft.com/office/drawing/2014/main" id="{27AB2071-DF96-75F8-CC5A-3F05EBA490FD}"/>
              </a:ext>
            </a:extLst>
          </p:cNvPr>
          <p:cNvSpPr>
            <a:spLocks noGrp="1"/>
          </p:cNvSpPr>
          <p:nvPr>
            <p:ph type="subTitle" idx="1"/>
          </p:nvPr>
        </p:nvSpPr>
        <p:spPr>
          <a:xfrm>
            <a:off x="723900" y="2209800"/>
            <a:ext cx="11087100" cy="4346870"/>
          </a:xfrm>
        </p:spPr>
        <p:txBody>
          <a:bodyPr>
            <a:normAutofit/>
          </a:bodyPr>
          <a:lstStyle/>
          <a:p>
            <a:pPr algn="l"/>
            <a:r>
              <a:rPr kumimoji="1" lang="ja-JP" altLang="en-US" sz="3600" dirty="0"/>
              <a:t>私たちは世界に希望を生み出し、困っている人びとに希望をもたらし、人びとの生活をよりよく変えることができます。</a:t>
            </a:r>
            <a:endParaRPr kumimoji="1" lang="en-US" altLang="ja-JP" sz="3600" dirty="0"/>
          </a:p>
          <a:p>
            <a:r>
              <a:rPr lang="ja-JP" altLang="en-US" sz="1400" b="0" i="0" u="none" strike="noStrike" baseline="0" dirty="0">
                <a:latin typeface="BIZ UDPゴシック" panose="020B0400000000000000" pitchFamily="50" charset="-128"/>
                <a:ea typeface="BIZ UDPゴシック" panose="020B0400000000000000" pitchFamily="50" charset="-128"/>
              </a:rPr>
              <a:t>バリー・ラシン</a:t>
            </a:r>
          </a:p>
          <a:p>
            <a:r>
              <a:rPr lang="ja-JP" altLang="en-US" sz="1400" b="0" i="0" u="none" strike="noStrike" baseline="0" dirty="0">
                <a:latin typeface="BIZ UDPゴシック" panose="020B0400000000000000" pitchFamily="50" charset="-128"/>
                <a:ea typeface="BIZ UDPゴシック" panose="020B0400000000000000" pitchFamily="50" charset="-128"/>
              </a:rPr>
              <a:t>ロータリー財団管理委員長エレクト</a:t>
            </a:r>
          </a:p>
          <a:p>
            <a:pPr lvl="1"/>
            <a:r>
              <a:rPr lang="en-US" altLang="ja-JP" sz="1500" b="0" i="0" u="none" strike="noStrike" baseline="0" dirty="0">
                <a:latin typeface="Times New Roman" panose="02020603050405020304" pitchFamily="18" charset="0"/>
                <a:ea typeface="BIZ UDPゴシック" panose="020B0400000000000000" pitchFamily="50" charset="-128"/>
              </a:rPr>
              <a:t>2023</a:t>
            </a:r>
            <a:r>
              <a:rPr lang="ja-JP" altLang="en-US" sz="1300" b="0" i="0" u="none" strike="noStrike" baseline="0" dirty="0">
                <a:latin typeface="BIZ UDPゴシック" panose="020B0400000000000000" pitchFamily="50" charset="-128"/>
                <a:ea typeface="BIZ UDPゴシック" panose="020B0400000000000000" pitchFamily="50" charset="-128"/>
              </a:rPr>
              <a:t>年</a:t>
            </a:r>
            <a:r>
              <a:rPr lang="en-US" altLang="ja-JP" sz="1500" b="0" i="0" u="none" strike="noStrike" baseline="0" dirty="0">
                <a:latin typeface="Times New Roman" panose="02020603050405020304" pitchFamily="18" charset="0"/>
                <a:ea typeface="BIZ UDPゴシック" panose="020B0400000000000000" pitchFamily="50" charset="-128"/>
              </a:rPr>
              <a:t>1</a:t>
            </a:r>
            <a:r>
              <a:rPr lang="ja-JP" altLang="en-US" sz="1400" b="0" i="0" u="none" strike="noStrike" baseline="0" dirty="0">
                <a:latin typeface="BIZ UDPゴシック" panose="020B0400000000000000" pitchFamily="50" charset="-128"/>
                <a:ea typeface="BIZ UDPゴシック" panose="020B0400000000000000" pitchFamily="50" charset="-128"/>
              </a:rPr>
              <a:t>月</a:t>
            </a:r>
            <a:r>
              <a:rPr lang="en-US" altLang="ja-JP" sz="1500" b="0" i="0" u="none" strike="noStrike" baseline="0" dirty="0">
                <a:latin typeface="Times New Roman" panose="02020603050405020304" pitchFamily="18" charset="0"/>
                <a:ea typeface="BIZ UDPゴシック" panose="020B0400000000000000" pitchFamily="50" charset="-128"/>
              </a:rPr>
              <a:t>10</a:t>
            </a:r>
            <a:r>
              <a:rPr lang="ja-JP" altLang="en-US" sz="1400" b="0" i="0" u="none" strike="noStrike" baseline="0" dirty="0">
                <a:latin typeface="BIZ UDPゴシック" panose="020B0400000000000000" pitchFamily="50" charset="-128"/>
                <a:ea typeface="BIZ UDPゴシック" panose="020B0400000000000000" pitchFamily="50" charset="-128"/>
              </a:rPr>
              <a:t>日</a:t>
            </a:r>
          </a:p>
          <a:p>
            <a:pPr algn="l"/>
            <a:endParaRPr kumimoji="1" lang="ja-JP" altLang="en-US" sz="3600" dirty="0"/>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pic>
        <p:nvPicPr>
          <p:cNvPr id="6" name="図 5">
            <a:extLst>
              <a:ext uri="{FF2B5EF4-FFF2-40B4-BE49-F238E27FC236}">
                <a16:creationId xmlns:a16="http://schemas.microsoft.com/office/drawing/2014/main" id="{1434F496-206E-E164-4118-B70E581EF5C0}"/>
              </a:ext>
            </a:extLst>
          </p:cNvPr>
          <p:cNvPicPr>
            <a:picLocks noChangeAspect="1"/>
          </p:cNvPicPr>
          <p:nvPr/>
        </p:nvPicPr>
        <p:blipFill>
          <a:blip r:embed="rId4"/>
          <a:stretch>
            <a:fillRect/>
          </a:stretch>
        </p:blipFill>
        <p:spPr>
          <a:xfrm>
            <a:off x="1838632" y="-123063"/>
            <a:ext cx="1694835" cy="1463167"/>
          </a:xfrm>
          <a:prstGeom prst="rect">
            <a:avLst/>
          </a:prstGeom>
        </p:spPr>
      </p:pic>
    </p:spTree>
    <p:extLst>
      <p:ext uri="{BB962C8B-B14F-4D97-AF65-F5344CB8AC3E}">
        <p14:creationId xmlns:p14="http://schemas.microsoft.com/office/powerpoint/2010/main" val="878794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1125537"/>
          </a:xfrm>
        </p:spPr>
        <p:txBody>
          <a:bodyPr/>
          <a:lstStyle/>
          <a:p>
            <a:r>
              <a:rPr kumimoji="1" lang="ja-JP" altLang="en-US" dirty="0"/>
              <a:t>ロータリー財団について</a:t>
            </a:r>
          </a:p>
        </p:txBody>
      </p:sp>
      <p:sp>
        <p:nvSpPr>
          <p:cNvPr id="3" name="字幕 2">
            <a:extLst>
              <a:ext uri="{FF2B5EF4-FFF2-40B4-BE49-F238E27FC236}">
                <a16:creationId xmlns:a16="http://schemas.microsoft.com/office/drawing/2014/main" id="{27AB2071-DF96-75F8-CC5A-3F05EBA490FD}"/>
              </a:ext>
            </a:extLst>
          </p:cNvPr>
          <p:cNvSpPr>
            <a:spLocks noGrp="1"/>
          </p:cNvSpPr>
          <p:nvPr>
            <p:ph type="subTitle" idx="1"/>
          </p:nvPr>
        </p:nvSpPr>
        <p:spPr>
          <a:xfrm>
            <a:off x="1419225" y="2771774"/>
            <a:ext cx="9144000" cy="3305175"/>
          </a:xfrm>
        </p:spPr>
        <p:txBody>
          <a:bodyPr/>
          <a:lstStyle/>
          <a:p>
            <a:pPr algn="l"/>
            <a:r>
              <a:rPr kumimoji="1" lang="ja-JP" altLang="en-US" sz="3600" dirty="0"/>
              <a:t>１国際ロータリーとロータリー財団の歩み</a:t>
            </a:r>
            <a:endParaRPr kumimoji="1" lang="en-US" altLang="ja-JP" sz="3600" dirty="0"/>
          </a:p>
          <a:p>
            <a:pPr algn="l"/>
            <a:r>
              <a:rPr lang="ja-JP" altLang="en-US" sz="3600" dirty="0"/>
              <a:t>２ロータリー財団のプログラム</a:t>
            </a:r>
            <a:endParaRPr lang="en-US" altLang="ja-JP" sz="3600" dirty="0"/>
          </a:p>
          <a:p>
            <a:pPr algn="l"/>
            <a:r>
              <a:rPr lang="ja-JP" altLang="en-US" sz="3600" dirty="0"/>
              <a:t>３寄付の現状　</a:t>
            </a:r>
            <a:endParaRPr lang="en-US" altLang="ja-JP" sz="3600" dirty="0"/>
          </a:p>
          <a:p>
            <a:pPr algn="l"/>
            <a:r>
              <a:rPr lang="ja-JP" altLang="en-US" sz="3600" dirty="0"/>
              <a:t>４ロータリー財団の未来</a:t>
            </a:r>
            <a:endParaRPr lang="en-US" altLang="ja-JP" sz="3600" dirty="0"/>
          </a:p>
          <a:p>
            <a:endParaRPr kumimoji="1" lang="en-US" altLang="ja-JP" dirty="0"/>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pic>
        <p:nvPicPr>
          <p:cNvPr id="5" name="図 4">
            <a:extLst>
              <a:ext uri="{FF2B5EF4-FFF2-40B4-BE49-F238E27FC236}">
                <a16:creationId xmlns:a16="http://schemas.microsoft.com/office/drawing/2014/main" id="{2F690ECF-4F9A-76DA-38BE-197B319DB2BB}"/>
              </a:ext>
            </a:extLst>
          </p:cNvPr>
          <p:cNvPicPr>
            <a:picLocks noChangeAspect="1"/>
          </p:cNvPicPr>
          <p:nvPr/>
        </p:nvPicPr>
        <p:blipFill>
          <a:blip r:embed="rId4"/>
          <a:stretch>
            <a:fillRect/>
          </a:stretch>
        </p:blipFill>
        <p:spPr>
          <a:xfrm>
            <a:off x="2071809" y="-133095"/>
            <a:ext cx="1694835" cy="1463167"/>
          </a:xfrm>
          <a:prstGeom prst="rect">
            <a:avLst/>
          </a:prstGeom>
        </p:spPr>
      </p:pic>
    </p:spTree>
    <p:extLst>
      <p:ext uri="{BB962C8B-B14F-4D97-AF65-F5344CB8AC3E}">
        <p14:creationId xmlns:p14="http://schemas.microsoft.com/office/powerpoint/2010/main" val="517161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創設期</a:t>
            </a:r>
            <a:r>
              <a:rPr kumimoji="1" lang="en-US" altLang="ja-JP" sz="4400" dirty="0"/>
              <a:t>1905-1911</a:t>
            </a:r>
            <a:endParaRPr kumimoji="1" lang="ja-JP" altLang="en-US" sz="4400" dirty="0"/>
          </a:p>
        </p:txBody>
      </p:sp>
      <p:sp>
        <p:nvSpPr>
          <p:cNvPr id="3" name="字幕 2">
            <a:extLst>
              <a:ext uri="{FF2B5EF4-FFF2-40B4-BE49-F238E27FC236}">
                <a16:creationId xmlns:a16="http://schemas.microsoft.com/office/drawing/2014/main" id="{27AB2071-DF96-75F8-CC5A-3F05EBA490FD}"/>
              </a:ext>
            </a:extLst>
          </p:cNvPr>
          <p:cNvSpPr>
            <a:spLocks noGrp="1"/>
          </p:cNvSpPr>
          <p:nvPr>
            <p:ph type="subTitle" idx="1"/>
          </p:nvPr>
        </p:nvSpPr>
        <p:spPr>
          <a:xfrm>
            <a:off x="1524000" y="2209799"/>
            <a:ext cx="9144000" cy="3525837"/>
          </a:xfrm>
        </p:spPr>
        <p:txBody>
          <a:bodyPr>
            <a:normAutofit/>
          </a:bodyPr>
          <a:lstStyle/>
          <a:p>
            <a:pPr algn="l"/>
            <a:r>
              <a:rPr kumimoji="1" lang="ja-JP" altLang="en-US" sz="3600" dirty="0"/>
              <a:t>・</a:t>
            </a:r>
            <a:endParaRPr kumimoji="1" lang="ja-JP" altLang="en-US" dirty="0"/>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pic>
        <p:nvPicPr>
          <p:cNvPr id="6" name="図 5">
            <a:extLst>
              <a:ext uri="{FF2B5EF4-FFF2-40B4-BE49-F238E27FC236}">
                <a16:creationId xmlns:a16="http://schemas.microsoft.com/office/drawing/2014/main" id="{C664C4C0-DFD5-AB7C-F095-9F2621949086}"/>
              </a:ext>
            </a:extLst>
          </p:cNvPr>
          <p:cNvPicPr>
            <a:picLocks noChangeAspect="1"/>
          </p:cNvPicPr>
          <p:nvPr/>
        </p:nvPicPr>
        <p:blipFill>
          <a:blip r:embed="rId4"/>
          <a:stretch>
            <a:fillRect/>
          </a:stretch>
        </p:blipFill>
        <p:spPr>
          <a:xfrm>
            <a:off x="17462" y="1826757"/>
            <a:ext cx="5665787" cy="4046991"/>
          </a:xfrm>
          <a:prstGeom prst="rect">
            <a:avLst/>
          </a:prstGeom>
        </p:spPr>
      </p:pic>
      <p:sp>
        <p:nvSpPr>
          <p:cNvPr id="8" name="テキスト ボックス 7">
            <a:extLst>
              <a:ext uri="{FF2B5EF4-FFF2-40B4-BE49-F238E27FC236}">
                <a16:creationId xmlns:a16="http://schemas.microsoft.com/office/drawing/2014/main" id="{F91FBAD2-25B4-8978-9126-A4FBFF300B7E}"/>
              </a:ext>
            </a:extLst>
          </p:cNvPr>
          <p:cNvSpPr txBox="1"/>
          <p:nvPr/>
        </p:nvSpPr>
        <p:spPr>
          <a:xfrm>
            <a:off x="5951537" y="1933575"/>
            <a:ext cx="6240463" cy="4401205"/>
          </a:xfrm>
          <a:prstGeom prst="rect">
            <a:avLst/>
          </a:prstGeom>
          <a:noFill/>
        </p:spPr>
        <p:txBody>
          <a:bodyPr wrap="square">
            <a:spAutoFit/>
          </a:bodyPr>
          <a:lstStyle/>
          <a:p>
            <a:r>
              <a:rPr lang="en-US" altLang="ja-JP" sz="4000" dirty="0"/>
              <a:t>1907</a:t>
            </a:r>
            <a:r>
              <a:rPr lang="ja-JP" altLang="en-US" sz="4000" dirty="0"/>
              <a:t>年：初期の奉仕プロジェクト</a:t>
            </a:r>
          </a:p>
          <a:p>
            <a:r>
              <a:rPr lang="ja-JP" altLang="en-US" sz="4000" dirty="0"/>
              <a:t>シカゴ・ロータリークラブは、街の衛生改善のために公衆トイレ設置のニーズについて市民団体と協議し設置しました。</a:t>
            </a:r>
          </a:p>
        </p:txBody>
      </p:sp>
      <p:sp>
        <p:nvSpPr>
          <p:cNvPr id="10" name="テキスト ボックス 9">
            <a:extLst>
              <a:ext uri="{FF2B5EF4-FFF2-40B4-BE49-F238E27FC236}">
                <a16:creationId xmlns:a16="http://schemas.microsoft.com/office/drawing/2014/main" id="{2AC6141E-57BE-43A3-90F6-D86DC9FAECE8}"/>
              </a:ext>
            </a:extLst>
          </p:cNvPr>
          <p:cNvSpPr txBox="1"/>
          <p:nvPr/>
        </p:nvSpPr>
        <p:spPr>
          <a:xfrm>
            <a:off x="17462" y="6080671"/>
            <a:ext cx="6421438" cy="646331"/>
          </a:xfrm>
          <a:prstGeom prst="rect">
            <a:avLst/>
          </a:prstGeom>
          <a:noFill/>
        </p:spPr>
        <p:txBody>
          <a:bodyPr wrap="square">
            <a:spAutoFit/>
          </a:bodyPr>
          <a:lstStyle/>
          <a:p>
            <a:r>
              <a:rPr lang="ja-JP" altLang="en-US" dirty="0"/>
              <a:t>最初の</a:t>
            </a:r>
            <a:r>
              <a:rPr lang="en-US" altLang="ja-JP" dirty="0"/>
              <a:t>4</a:t>
            </a:r>
            <a:r>
              <a:rPr lang="ja-JP" altLang="en-US" dirty="0"/>
              <a:t>人のロータリアン：ガスターバス・ローア、シルベスター・シール、ハイラム・ショーレー、ポール </a:t>
            </a:r>
            <a:r>
              <a:rPr lang="en-US" altLang="ja-JP" dirty="0"/>
              <a:t>P. </a:t>
            </a:r>
            <a:r>
              <a:rPr lang="ja-JP" altLang="en-US" dirty="0"/>
              <a:t>ハリス。</a:t>
            </a:r>
          </a:p>
        </p:txBody>
      </p:sp>
      <p:pic>
        <p:nvPicPr>
          <p:cNvPr id="7" name="図 6">
            <a:extLst>
              <a:ext uri="{FF2B5EF4-FFF2-40B4-BE49-F238E27FC236}">
                <a16:creationId xmlns:a16="http://schemas.microsoft.com/office/drawing/2014/main" id="{DD0ABC44-E0F4-C401-F952-B1A6E9B5B42B}"/>
              </a:ext>
            </a:extLst>
          </p:cNvPr>
          <p:cNvPicPr>
            <a:picLocks noChangeAspect="1"/>
          </p:cNvPicPr>
          <p:nvPr/>
        </p:nvPicPr>
        <p:blipFill>
          <a:blip r:embed="rId5"/>
          <a:stretch>
            <a:fillRect/>
          </a:stretch>
        </p:blipFill>
        <p:spPr>
          <a:xfrm>
            <a:off x="1873987" y="-88658"/>
            <a:ext cx="1694835" cy="1463167"/>
          </a:xfrm>
          <a:prstGeom prst="rect">
            <a:avLst/>
          </a:prstGeom>
        </p:spPr>
      </p:pic>
    </p:spTree>
    <p:extLst>
      <p:ext uri="{BB962C8B-B14F-4D97-AF65-F5344CB8AC3E}">
        <p14:creationId xmlns:p14="http://schemas.microsoft.com/office/powerpoint/2010/main" val="3098239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911047"/>
            <a:ext cx="9144000" cy="811212"/>
          </a:xfrm>
        </p:spPr>
        <p:txBody>
          <a:bodyPr>
            <a:normAutofit/>
          </a:bodyPr>
          <a:lstStyle/>
          <a:p>
            <a:r>
              <a:rPr kumimoji="1" lang="ja-JP" altLang="en-US" sz="4400" dirty="0"/>
              <a:t>世界に拡大</a:t>
            </a:r>
            <a:r>
              <a:rPr kumimoji="1" lang="en-US" altLang="ja-JP" sz="4400" dirty="0"/>
              <a:t>1912-1930</a:t>
            </a:r>
            <a:endParaRPr kumimoji="1" lang="ja-JP" altLang="en-US" sz="4400" dirty="0"/>
          </a:p>
        </p:txBody>
      </p:sp>
      <p:sp>
        <p:nvSpPr>
          <p:cNvPr id="3" name="字幕 2">
            <a:extLst>
              <a:ext uri="{FF2B5EF4-FFF2-40B4-BE49-F238E27FC236}">
                <a16:creationId xmlns:a16="http://schemas.microsoft.com/office/drawing/2014/main" id="{27AB2071-DF96-75F8-CC5A-3F05EBA490FD}"/>
              </a:ext>
            </a:extLst>
          </p:cNvPr>
          <p:cNvSpPr>
            <a:spLocks noGrp="1"/>
          </p:cNvSpPr>
          <p:nvPr>
            <p:ph type="subTitle" idx="1"/>
          </p:nvPr>
        </p:nvSpPr>
        <p:spPr>
          <a:xfrm>
            <a:off x="5572124" y="1728884"/>
            <a:ext cx="6669035" cy="4930441"/>
          </a:xfrm>
        </p:spPr>
        <p:txBody>
          <a:bodyPr>
            <a:noAutofit/>
          </a:bodyPr>
          <a:lstStyle/>
          <a:p>
            <a:pPr algn="l"/>
            <a:r>
              <a:rPr kumimoji="1" lang="en-US" altLang="ja-JP" sz="3200" dirty="0"/>
              <a:t>1917</a:t>
            </a:r>
            <a:r>
              <a:rPr kumimoji="1" lang="ja-JP" altLang="en-US" sz="3200" dirty="0"/>
              <a:t>年：「世界でよいことをする」ための基金の設置をアーチ・クランフ会長が提案し、これがロータリー財団の前身となりました。</a:t>
            </a:r>
            <a:endParaRPr kumimoji="1" lang="en-US" altLang="ja-JP" sz="3200" dirty="0"/>
          </a:p>
          <a:p>
            <a:pPr algn="l"/>
            <a:r>
              <a:rPr kumimoji="1" lang="ja-JP" altLang="en-US" sz="3200" dirty="0"/>
              <a:t>最初の寄付は、カンザスシティ・ロータリークラブ（米国）からの</a:t>
            </a:r>
            <a:r>
              <a:rPr kumimoji="1" lang="en-US" altLang="ja-JP" sz="3200" dirty="0"/>
              <a:t>26</a:t>
            </a:r>
            <a:r>
              <a:rPr kumimoji="1" lang="ja-JP" altLang="en-US" sz="3200" dirty="0"/>
              <a:t>ドル</a:t>
            </a:r>
            <a:r>
              <a:rPr kumimoji="1" lang="en-US" altLang="ja-JP" sz="3200" dirty="0"/>
              <a:t>50</a:t>
            </a:r>
            <a:r>
              <a:rPr kumimoji="1" lang="ja-JP" altLang="en-US" sz="3200" dirty="0"/>
              <a:t>セントでした。</a:t>
            </a:r>
            <a:endParaRPr kumimoji="1" lang="en-US" altLang="ja-JP" sz="3200" dirty="0"/>
          </a:p>
          <a:p>
            <a:pPr algn="l"/>
            <a:r>
              <a:rPr kumimoji="1" lang="en-US" altLang="ja-JP" sz="3200" dirty="0"/>
              <a:t>1928</a:t>
            </a:r>
            <a:r>
              <a:rPr kumimoji="1" lang="ja-JP" altLang="en-US" sz="3200" dirty="0"/>
              <a:t>年に正式に「ロータリー財団」と命名され、管理委員会が創設されました。</a:t>
            </a:r>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pic>
        <p:nvPicPr>
          <p:cNvPr id="7" name="2014_032_Klumph1917clip">
            <a:hlinkClick r:id="" action="ppaction://media"/>
            <a:extLst>
              <a:ext uri="{FF2B5EF4-FFF2-40B4-BE49-F238E27FC236}">
                <a16:creationId xmlns:a16="http://schemas.microsoft.com/office/drawing/2014/main" id="{4DDDA46C-3C40-23B9-4805-638BBF8EF1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8749" y="1913212"/>
            <a:ext cx="5413375" cy="3969808"/>
          </a:xfrm>
          <a:prstGeom prst="rect">
            <a:avLst/>
          </a:prstGeom>
        </p:spPr>
      </p:pic>
      <p:sp>
        <p:nvSpPr>
          <p:cNvPr id="9" name="テキスト ボックス 8">
            <a:extLst>
              <a:ext uri="{FF2B5EF4-FFF2-40B4-BE49-F238E27FC236}">
                <a16:creationId xmlns:a16="http://schemas.microsoft.com/office/drawing/2014/main" id="{AD46FCC7-2CDB-D62A-54C7-E0576BBFDB74}"/>
              </a:ext>
            </a:extLst>
          </p:cNvPr>
          <p:cNvSpPr txBox="1"/>
          <p:nvPr/>
        </p:nvSpPr>
        <p:spPr>
          <a:xfrm>
            <a:off x="158749" y="5977467"/>
            <a:ext cx="5413375" cy="923330"/>
          </a:xfrm>
          <a:prstGeom prst="rect">
            <a:avLst/>
          </a:prstGeom>
          <a:noFill/>
        </p:spPr>
        <p:txBody>
          <a:bodyPr wrap="square">
            <a:spAutoFit/>
          </a:bodyPr>
          <a:lstStyle/>
          <a:p>
            <a:r>
              <a:rPr lang="en-US" altLang="ja-JP" dirty="0"/>
              <a:t>1916-17</a:t>
            </a:r>
            <a:r>
              <a:rPr lang="ja-JP" altLang="en-US" dirty="0"/>
              <a:t>年度ロータリー会長だったアーチ・クランフ氏を撮影した無声動画。</a:t>
            </a:r>
            <a:r>
              <a:rPr lang="en-US" altLang="ja-JP" dirty="0"/>
              <a:t>1917</a:t>
            </a:r>
            <a:r>
              <a:rPr lang="ja-JP" altLang="en-US" dirty="0"/>
              <a:t>年にアトランタ（米国）で開催されたロータリー国際大会にて。</a:t>
            </a:r>
          </a:p>
        </p:txBody>
      </p:sp>
      <p:pic>
        <p:nvPicPr>
          <p:cNvPr id="8" name="図 7">
            <a:extLst>
              <a:ext uri="{FF2B5EF4-FFF2-40B4-BE49-F238E27FC236}">
                <a16:creationId xmlns:a16="http://schemas.microsoft.com/office/drawing/2014/main" id="{30E436A8-0371-8A23-C23A-DE0333459B1B}"/>
              </a:ext>
            </a:extLst>
          </p:cNvPr>
          <p:cNvPicPr>
            <a:picLocks noChangeAspect="1"/>
          </p:cNvPicPr>
          <p:nvPr/>
        </p:nvPicPr>
        <p:blipFill>
          <a:blip r:embed="rId7"/>
          <a:stretch>
            <a:fillRect/>
          </a:stretch>
        </p:blipFill>
        <p:spPr>
          <a:xfrm>
            <a:off x="1924357" y="-128708"/>
            <a:ext cx="1694835" cy="1463167"/>
          </a:xfrm>
          <a:prstGeom prst="rect">
            <a:avLst/>
          </a:prstGeom>
        </p:spPr>
      </p:pic>
    </p:spTree>
    <p:extLst>
      <p:ext uri="{BB962C8B-B14F-4D97-AF65-F5344CB8AC3E}">
        <p14:creationId xmlns:p14="http://schemas.microsoft.com/office/powerpoint/2010/main" val="3753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リーダーの育成</a:t>
            </a:r>
            <a:r>
              <a:rPr kumimoji="1" lang="en-US" altLang="ja-JP" sz="4400" dirty="0"/>
              <a:t>1931-1957</a:t>
            </a:r>
            <a:endParaRPr kumimoji="1" lang="ja-JP" altLang="en-US" sz="4400" dirty="0"/>
          </a:p>
        </p:txBody>
      </p:sp>
      <p:pic>
        <p:nvPicPr>
          <p:cNvPr id="7" name="図 6">
            <a:extLst>
              <a:ext uri="{FF2B5EF4-FFF2-40B4-BE49-F238E27FC236}">
                <a16:creationId xmlns:a16="http://schemas.microsoft.com/office/drawing/2014/main" id="{BBD05BD7-4A5F-6AEA-097E-C53D5384EC62}"/>
              </a:ext>
            </a:extLst>
          </p:cNvPr>
          <p:cNvPicPr>
            <a:picLocks noChangeAspect="1"/>
          </p:cNvPicPr>
          <p:nvPr/>
        </p:nvPicPr>
        <p:blipFill>
          <a:blip r:embed="rId3"/>
          <a:stretch>
            <a:fillRect/>
          </a:stretch>
        </p:blipFill>
        <p:spPr>
          <a:xfrm>
            <a:off x="0" y="1969642"/>
            <a:ext cx="5495925" cy="3925661"/>
          </a:xfrm>
          <a:prstGeom prst="rect">
            <a:avLst/>
          </a:prstGeom>
        </p:spPr>
      </p:pic>
      <p:sp>
        <p:nvSpPr>
          <p:cNvPr id="3" name="字幕 2">
            <a:extLst>
              <a:ext uri="{FF2B5EF4-FFF2-40B4-BE49-F238E27FC236}">
                <a16:creationId xmlns:a16="http://schemas.microsoft.com/office/drawing/2014/main" id="{27AB2071-DF96-75F8-CC5A-3F05EBA490FD}"/>
              </a:ext>
            </a:extLst>
          </p:cNvPr>
          <p:cNvSpPr>
            <a:spLocks noGrp="1"/>
          </p:cNvSpPr>
          <p:nvPr>
            <p:ph type="subTitle" idx="1"/>
          </p:nvPr>
        </p:nvSpPr>
        <p:spPr>
          <a:xfrm>
            <a:off x="5419725" y="1933575"/>
            <a:ext cx="6772275" cy="4924425"/>
          </a:xfrm>
        </p:spPr>
        <p:txBody>
          <a:bodyPr>
            <a:normAutofit fontScale="92500"/>
          </a:bodyPr>
          <a:lstStyle/>
          <a:p>
            <a:pPr algn="l"/>
            <a:r>
              <a:rPr kumimoji="1" lang="ja-JP" altLang="en-US" sz="3200" dirty="0"/>
              <a:t>ロータリー創設者ハリスが</a:t>
            </a:r>
            <a:r>
              <a:rPr kumimoji="1" lang="en-US" altLang="ja-JP" sz="3200" dirty="0"/>
              <a:t>1947</a:t>
            </a:r>
            <a:r>
              <a:rPr kumimoji="1" lang="ja-JP" altLang="en-US" sz="3200" dirty="0"/>
              <a:t>年</a:t>
            </a:r>
            <a:r>
              <a:rPr kumimoji="1" lang="en-US" altLang="ja-JP" sz="3200" dirty="0"/>
              <a:t>1</a:t>
            </a:r>
            <a:r>
              <a:rPr kumimoji="1" lang="ja-JP" altLang="en-US" sz="3200" dirty="0"/>
              <a:t>月に逝去しました。</a:t>
            </a:r>
            <a:endParaRPr kumimoji="1" lang="en-US" altLang="ja-JP" sz="3200" dirty="0"/>
          </a:p>
          <a:p>
            <a:pPr algn="l"/>
            <a:r>
              <a:rPr kumimoji="1" lang="ja-JP" altLang="en-US" sz="3200" dirty="0"/>
              <a:t>会員から寄せられた</a:t>
            </a:r>
            <a:r>
              <a:rPr kumimoji="1" lang="en-US" altLang="ja-JP" sz="3200" dirty="0"/>
              <a:t>100</a:t>
            </a:r>
            <a:r>
              <a:rPr kumimoji="1" lang="ja-JP" altLang="en-US" sz="3200" dirty="0"/>
              <a:t>万ドル以上の寄付は、ロータリー財団奨学金プログラムのために活用されました。</a:t>
            </a:r>
          </a:p>
          <a:p>
            <a:pPr algn="l"/>
            <a:r>
              <a:rPr kumimoji="1" lang="ja-JP" altLang="en-US" sz="3200" dirty="0"/>
              <a:t>ロータリー財団は、国際理解を育むことを目的として、大学院留学のための奨学金を提供しました。その後も教育での支援は続き、「国際親善奨学金」や「ロータリー奨学金」などさまざまな名称で知られることとなりました。</a:t>
            </a:r>
          </a:p>
          <a:p>
            <a:pPr algn="l"/>
            <a:endParaRPr kumimoji="1" lang="ja-JP" altLang="en-US" sz="3200" dirty="0"/>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sp>
        <p:nvSpPr>
          <p:cNvPr id="12" name="テキスト ボックス 11">
            <a:extLst>
              <a:ext uri="{FF2B5EF4-FFF2-40B4-BE49-F238E27FC236}">
                <a16:creationId xmlns:a16="http://schemas.microsoft.com/office/drawing/2014/main" id="{1E4AA41A-7B65-9D8D-AF64-1A80C8A688A2}"/>
              </a:ext>
            </a:extLst>
          </p:cNvPr>
          <p:cNvSpPr txBox="1"/>
          <p:nvPr/>
        </p:nvSpPr>
        <p:spPr>
          <a:xfrm>
            <a:off x="257175" y="5997798"/>
            <a:ext cx="5000625" cy="369332"/>
          </a:xfrm>
          <a:prstGeom prst="rect">
            <a:avLst/>
          </a:prstGeom>
          <a:noFill/>
        </p:spPr>
        <p:txBody>
          <a:bodyPr wrap="square">
            <a:spAutoFit/>
          </a:bodyPr>
          <a:lstStyle/>
          <a:p>
            <a:r>
              <a:rPr lang="ja-JP" altLang="en-US" dirty="0"/>
              <a:t>「四つのテスト」について語るテイラー</a:t>
            </a:r>
          </a:p>
        </p:txBody>
      </p:sp>
      <p:pic>
        <p:nvPicPr>
          <p:cNvPr id="6" name="図 5">
            <a:extLst>
              <a:ext uri="{FF2B5EF4-FFF2-40B4-BE49-F238E27FC236}">
                <a16:creationId xmlns:a16="http://schemas.microsoft.com/office/drawing/2014/main" id="{16CEA51A-B31D-DC5D-29E0-12259DA6B884}"/>
              </a:ext>
            </a:extLst>
          </p:cNvPr>
          <p:cNvPicPr>
            <a:picLocks noChangeAspect="1"/>
          </p:cNvPicPr>
          <p:nvPr/>
        </p:nvPicPr>
        <p:blipFill>
          <a:blip r:embed="rId5"/>
          <a:stretch>
            <a:fillRect/>
          </a:stretch>
        </p:blipFill>
        <p:spPr>
          <a:xfrm>
            <a:off x="1976867" y="-128708"/>
            <a:ext cx="1694835" cy="1463167"/>
          </a:xfrm>
          <a:prstGeom prst="rect">
            <a:avLst/>
          </a:prstGeom>
        </p:spPr>
      </p:pic>
    </p:spTree>
    <p:extLst>
      <p:ext uri="{BB962C8B-B14F-4D97-AF65-F5344CB8AC3E}">
        <p14:creationId xmlns:p14="http://schemas.microsoft.com/office/powerpoint/2010/main" val="1839985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グローバルな奉仕</a:t>
            </a:r>
            <a:r>
              <a:rPr kumimoji="1" lang="en-US" altLang="ja-JP" sz="4400" dirty="0"/>
              <a:t>1958-1984</a:t>
            </a:r>
            <a:endParaRPr kumimoji="1" lang="ja-JP" altLang="en-US" sz="4400" dirty="0"/>
          </a:p>
        </p:txBody>
      </p:sp>
      <p:sp>
        <p:nvSpPr>
          <p:cNvPr id="3" name="字幕 2">
            <a:extLst>
              <a:ext uri="{FF2B5EF4-FFF2-40B4-BE49-F238E27FC236}">
                <a16:creationId xmlns:a16="http://schemas.microsoft.com/office/drawing/2014/main" id="{27AB2071-DF96-75F8-CC5A-3F05EBA490FD}"/>
              </a:ext>
            </a:extLst>
          </p:cNvPr>
          <p:cNvSpPr>
            <a:spLocks noGrp="1"/>
          </p:cNvSpPr>
          <p:nvPr>
            <p:ph type="subTitle" idx="1"/>
          </p:nvPr>
        </p:nvSpPr>
        <p:spPr>
          <a:xfrm>
            <a:off x="5419724" y="1946265"/>
            <a:ext cx="6581776" cy="4911736"/>
          </a:xfrm>
        </p:spPr>
        <p:txBody>
          <a:bodyPr>
            <a:normAutofit fontScale="92500" lnSpcReduction="10000"/>
          </a:bodyPr>
          <a:lstStyle/>
          <a:p>
            <a:pPr algn="l"/>
            <a:r>
              <a:rPr kumimoji="1" lang="en-US" altLang="ja-JP" sz="3200" dirty="0"/>
              <a:t>1965</a:t>
            </a:r>
            <a:r>
              <a:rPr kumimoji="1" lang="ja-JP" altLang="en-US" sz="3200" dirty="0"/>
              <a:t>年：研究グループ交換（</a:t>
            </a:r>
            <a:r>
              <a:rPr kumimoji="1" lang="en-US" altLang="ja-JP" sz="3200" dirty="0"/>
              <a:t>GSE</a:t>
            </a:r>
            <a:r>
              <a:rPr kumimoji="1" lang="ja-JP" altLang="en-US" sz="3200" dirty="0"/>
              <a:t>）</a:t>
            </a:r>
          </a:p>
          <a:p>
            <a:pPr algn="l"/>
            <a:r>
              <a:rPr kumimoji="1" lang="ja-JP" altLang="en-US" sz="3200" dirty="0"/>
              <a:t>「職業研修チーム（</a:t>
            </a:r>
            <a:r>
              <a:rPr kumimoji="1" lang="en-US" altLang="ja-JP" sz="3200" dirty="0"/>
              <a:t>VTT</a:t>
            </a:r>
            <a:r>
              <a:rPr kumimoji="1" lang="ja-JP" altLang="en-US" sz="3200" dirty="0"/>
              <a:t>）」を通じて引き継がれています。</a:t>
            </a:r>
            <a:endParaRPr kumimoji="1" lang="en-US" altLang="ja-JP" sz="3200" dirty="0"/>
          </a:p>
          <a:p>
            <a:pPr algn="l"/>
            <a:r>
              <a:rPr kumimoji="1" lang="en-US" altLang="ja-JP" sz="3200" dirty="0"/>
              <a:t>1978</a:t>
            </a:r>
            <a:r>
              <a:rPr kumimoji="1" lang="ja-JP" altLang="en-US" sz="3200" dirty="0"/>
              <a:t>年：保健、飢餓追放、人間性尊重（</a:t>
            </a:r>
            <a:r>
              <a:rPr kumimoji="1" lang="en-US" altLang="ja-JP" sz="3200" dirty="0"/>
              <a:t>3-H</a:t>
            </a:r>
            <a:r>
              <a:rPr kumimoji="1" lang="ja-JP" altLang="en-US" sz="3200" dirty="0"/>
              <a:t>）補助金</a:t>
            </a:r>
          </a:p>
          <a:p>
            <a:pPr algn="l"/>
            <a:r>
              <a:rPr kumimoji="1" lang="ja-JP" altLang="en-US" sz="3200" dirty="0"/>
              <a:t>ロータリー会員はこの補助金を活用して、安全な水や医療へのアクセス改善、識字率向上、医療の提供といった活動ができるようになり、現在の「グローバル補助金」への道が開かれました</a:t>
            </a:r>
            <a:r>
              <a:rPr kumimoji="1" lang="ja-JP" altLang="en-US" dirty="0"/>
              <a:t>。</a:t>
            </a:r>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pic>
        <p:nvPicPr>
          <p:cNvPr id="7" name="図 6">
            <a:extLst>
              <a:ext uri="{FF2B5EF4-FFF2-40B4-BE49-F238E27FC236}">
                <a16:creationId xmlns:a16="http://schemas.microsoft.com/office/drawing/2014/main" id="{DD692D70-6011-4E7C-D85A-065AB194C576}"/>
              </a:ext>
            </a:extLst>
          </p:cNvPr>
          <p:cNvPicPr>
            <a:picLocks noChangeAspect="1"/>
          </p:cNvPicPr>
          <p:nvPr/>
        </p:nvPicPr>
        <p:blipFill>
          <a:blip r:embed="rId4"/>
          <a:stretch>
            <a:fillRect/>
          </a:stretch>
        </p:blipFill>
        <p:spPr>
          <a:xfrm>
            <a:off x="908709" y="1720856"/>
            <a:ext cx="3561973" cy="4499959"/>
          </a:xfrm>
          <a:prstGeom prst="rect">
            <a:avLst/>
          </a:prstGeom>
        </p:spPr>
      </p:pic>
      <p:sp>
        <p:nvSpPr>
          <p:cNvPr id="9" name="テキスト ボックス 8">
            <a:extLst>
              <a:ext uri="{FF2B5EF4-FFF2-40B4-BE49-F238E27FC236}">
                <a16:creationId xmlns:a16="http://schemas.microsoft.com/office/drawing/2014/main" id="{11C9DF26-BED9-7073-8BF1-E26EE1B536A5}"/>
              </a:ext>
            </a:extLst>
          </p:cNvPr>
          <p:cNvSpPr txBox="1"/>
          <p:nvPr/>
        </p:nvSpPr>
        <p:spPr>
          <a:xfrm>
            <a:off x="-68909" y="6233504"/>
            <a:ext cx="5755334" cy="646331"/>
          </a:xfrm>
          <a:prstGeom prst="rect">
            <a:avLst/>
          </a:prstGeom>
          <a:noFill/>
        </p:spPr>
        <p:txBody>
          <a:bodyPr wrap="square">
            <a:spAutoFit/>
          </a:bodyPr>
          <a:lstStyle/>
          <a:p>
            <a:r>
              <a:rPr lang="ja-JP" altLang="en-US" dirty="0"/>
              <a:t>東京で開催された</a:t>
            </a:r>
            <a:r>
              <a:rPr lang="en-US" altLang="ja-JP" dirty="0"/>
              <a:t>1978</a:t>
            </a:r>
            <a:r>
              <a:rPr lang="ja-JP" altLang="en-US" dirty="0"/>
              <a:t>年の国際大会で</a:t>
            </a:r>
            <a:r>
              <a:rPr lang="en-US" altLang="ja-JP" dirty="0"/>
              <a:t>3-H</a:t>
            </a:r>
            <a:r>
              <a:rPr lang="ja-JP" altLang="en-US" dirty="0"/>
              <a:t>プログラムの創設を発表するクレム・レヌーフ</a:t>
            </a:r>
            <a:r>
              <a:rPr lang="en-US" altLang="ja-JP" dirty="0"/>
              <a:t>1978-79</a:t>
            </a:r>
            <a:r>
              <a:rPr lang="ja-JP" altLang="en-US" dirty="0"/>
              <a:t>年</a:t>
            </a:r>
            <a:r>
              <a:rPr lang="en-US" altLang="ja-JP" dirty="0"/>
              <a:t>RI</a:t>
            </a:r>
            <a:r>
              <a:rPr lang="ja-JP" altLang="en-US" dirty="0"/>
              <a:t>会長</a:t>
            </a:r>
          </a:p>
        </p:txBody>
      </p:sp>
      <p:pic>
        <p:nvPicPr>
          <p:cNvPr id="6" name="図 5">
            <a:extLst>
              <a:ext uri="{FF2B5EF4-FFF2-40B4-BE49-F238E27FC236}">
                <a16:creationId xmlns:a16="http://schemas.microsoft.com/office/drawing/2014/main" id="{44243953-DBA7-49FD-3B4E-03B65DC8D328}"/>
              </a:ext>
            </a:extLst>
          </p:cNvPr>
          <p:cNvPicPr>
            <a:picLocks noChangeAspect="1"/>
          </p:cNvPicPr>
          <p:nvPr/>
        </p:nvPicPr>
        <p:blipFill>
          <a:blip r:embed="rId5"/>
          <a:stretch>
            <a:fillRect/>
          </a:stretch>
        </p:blipFill>
        <p:spPr>
          <a:xfrm>
            <a:off x="1961340" y="-41558"/>
            <a:ext cx="1694835" cy="1463167"/>
          </a:xfrm>
          <a:prstGeom prst="rect">
            <a:avLst/>
          </a:prstGeom>
        </p:spPr>
      </p:pic>
    </p:spTree>
    <p:extLst>
      <p:ext uri="{BB962C8B-B14F-4D97-AF65-F5344CB8AC3E}">
        <p14:creationId xmlns:p14="http://schemas.microsoft.com/office/powerpoint/2010/main" val="3764917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壮大な目標ー１　</a:t>
            </a:r>
            <a:r>
              <a:rPr kumimoji="1" lang="en-US" altLang="ja-JP" sz="4400" dirty="0"/>
              <a:t>1985-2004</a:t>
            </a:r>
            <a:endParaRPr kumimoji="1" lang="ja-JP" altLang="en-US" sz="4400" dirty="0"/>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sp>
        <p:nvSpPr>
          <p:cNvPr id="9" name="テキスト ボックス 8">
            <a:extLst>
              <a:ext uri="{FF2B5EF4-FFF2-40B4-BE49-F238E27FC236}">
                <a16:creationId xmlns:a16="http://schemas.microsoft.com/office/drawing/2014/main" id="{5FA0A2C9-B722-ED7F-12B7-808B6A26BA9B}"/>
              </a:ext>
            </a:extLst>
          </p:cNvPr>
          <p:cNvSpPr txBox="1"/>
          <p:nvPr/>
        </p:nvSpPr>
        <p:spPr>
          <a:xfrm>
            <a:off x="5467349" y="1874451"/>
            <a:ext cx="6467475" cy="5016758"/>
          </a:xfrm>
          <a:prstGeom prst="rect">
            <a:avLst/>
          </a:prstGeom>
          <a:noFill/>
        </p:spPr>
        <p:txBody>
          <a:bodyPr wrap="square">
            <a:spAutoFit/>
          </a:bodyPr>
          <a:lstStyle/>
          <a:p>
            <a:r>
              <a:rPr lang="en-US" altLang="ja-JP" sz="3200" dirty="0"/>
              <a:t>1985</a:t>
            </a:r>
            <a:r>
              <a:rPr lang="ja-JP" altLang="en-US" sz="3200" dirty="0"/>
              <a:t>年：ロータリーが「ポリオプラス」を開始</a:t>
            </a:r>
          </a:p>
          <a:p>
            <a:r>
              <a:rPr lang="ja-JP" altLang="en-US" sz="3200" dirty="0"/>
              <a:t>「予防接種を通じてポリオを根絶する」というロータリーの決意を支えるため、「ポリオプラス」プログラムが立ち上げられました。ポリオの根絶は現在もロータリーの最優先事項であり、「ポリオプラス」がロータリーとパートナー団体の活動を支援しています。</a:t>
            </a:r>
          </a:p>
        </p:txBody>
      </p:sp>
      <p:pic>
        <p:nvPicPr>
          <p:cNvPr id="3" name="図 2">
            <a:extLst>
              <a:ext uri="{FF2B5EF4-FFF2-40B4-BE49-F238E27FC236}">
                <a16:creationId xmlns:a16="http://schemas.microsoft.com/office/drawing/2014/main" id="{22A58B0A-A540-D165-11F8-B6BFE497E880}"/>
              </a:ext>
            </a:extLst>
          </p:cNvPr>
          <p:cNvPicPr>
            <a:picLocks noChangeAspect="1"/>
          </p:cNvPicPr>
          <p:nvPr/>
        </p:nvPicPr>
        <p:blipFill>
          <a:blip r:embed="rId4"/>
          <a:stretch>
            <a:fillRect/>
          </a:stretch>
        </p:blipFill>
        <p:spPr>
          <a:xfrm>
            <a:off x="0" y="1969642"/>
            <a:ext cx="5432254" cy="3395159"/>
          </a:xfrm>
          <a:prstGeom prst="rect">
            <a:avLst/>
          </a:prstGeom>
        </p:spPr>
      </p:pic>
      <p:sp>
        <p:nvSpPr>
          <p:cNvPr id="8" name="テキスト ボックス 7">
            <a:extLst>
              <a:ext uri="{FF2B5EF4-FFF2-40B4-BE49-F238E27FC236}">
                <a16:creationId xmlns:a16="http://schemas.microsoft.com/office/drawing/2014/main" id="{4528E87C-1F61-74BA-750B-F2BA44A875A0}"/>
              </a:ext>
            </a:extLst>
          </p:cNvPr>
          <p:cNvSpPr txBox="1"/>
          <p:nvPr/>
        </p:nvSpPr>
        <p:spPr>
          <a:xfrm>
            <a:off x="-23666" y="5603185"/>
            <a:ext cx="5491015" cy="923330"/>
          </a:xfrm>
          <a:prstGeom prst="rect">
            <a:avLst/>
          </a:prstGeom>
          <a:noFill/>
        </p:spPr>
        <p:txBody>
          <a:bodyPr wrap="square">
            <a:spAutoFit/>
          </a:bodyPr>
          <a:lstStyle/>
          <a:p>
            <a:r>
              <a:rPr lang="ja-JP" altLang="en-US" dirty="0"/>
              <a:t>ボリビアで子どもにポリオワクチンを投与するボランティア（</a:t>
            </a:r>
            <a:r>
              <a:rPr lang="en-US" altLang="ja-JP" dirty="0"/>
              <a:t>1989</a:t>
            </a:r>
            <a:r>
              <a:rPr lang="ja-JP" altLang="en-US" dirty="0"/>
              <a:t>年）。</a:t>
            </a:r>
            <a:r>
              <a:rPr lang="en-US" altLang="ja-JP" dirty="0"/>
              <a:t>WHO</a:t>
            </a:r>
            <a:r>
              <a:rPr lang="ja-JP" altLang="en-US" dirty="0"/>
              <a:t>アメリカ地域は</a:t>
            </a:r>
            <a:r>
              <a:rPr lang="en-US" altLang="ja-JP" dirty="0"/>
              <a:t>1994</a:t>
            </a:r>
            <a:r>
              <a:rPr lang="ja-JP" altLang="en-US" dirty="0"/>
              <a:t>年にポリオフリーの認定を受けました。</a:t>
            </a:r>
          </a:p>
        </p:txBody>
      </p:sp>
      <p:pic>
        <p:nvPicPr>
          <p:cNvPr id="6" name="図 5">
            <a:extLst>
              <a:ext uri="{FF2B5EF4-FFF2-40B4-BE49-F238E27FC236}">
                <a16:creationId xmlns:a16="http://schemas.microsoft.com/office/drawing/2014/main" id="{F16092C9-EF2B-56F0-5246-AC8B19E37A1A}"/>
              </a:ext>
            </a:extLst>
          </p:cNvPr>
          <p:cNvPicPr>
            <a:picLocks noChangeAspect="1"/>
          </p:cNvPicPr>
          <p:nvPr/>
        </p:nvPicPr>
        <p:blipFill>
          <a:blip r:embed="rId5"/>
          <a:stretch>
            <a:fillRect/>
          </a:stretch>
        </p:blipFill>
        <p:spPr>
          <a:xfrm>
            <a:off x="1848279" y="-141983"/>
            <a:ext cx="1694835" cy="1463167"/>
          </a:xfrm>
          <a:prstGeom prst="rect">
            <a:avLst/>
          </a:prstGeom>
        </p:spPr>
      </p:pic>
    </p:spTree>
    <p:extLst>
      <p:ext uri="{BB962C8B-B14F-4D97-AF65-F5344CB8AC3E}">
        <p14:creationId xmlns:p14="http://schemas.microsoft.com/office/powerpoint/2010/main" val="561130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壮大な目標ー２　</a:t>
            </a:r>
            <a:r>
              <a:rPr kumimoji="1" lang="en-US" altLang="ja-JP" sz="4400" dirty="0"/>
              <a:t>1985-2004</a:t>
            </a:r>
            <a:endParaRPr kumimoji="1" lang="ja-JP" altLang="en-US" sz="4400" dirty="0"/>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sp>
        <p:nvSpPr>
          <p:cNvPr id="9" name="テキスト ボックス 8">
            <a:extLst>
              <a:ext uri="{FF2B5EF4-FFF2-40B4-BE49-F238E27FC236}">
                <a16:creationId xmlns:a16="http://schemas.microsoft.com/office/drawing/2014/main" id="{5FA0A2C9-B722-ED7F-12B7-808B6A26BA9B}"/>
              </a:ext>
            </a:extLst>
          </p:cNvPr>
          <p:cNvSpPr txBox="1"/>
          <p:nvPr/>
        </p:nvSpPr>
        <p:spPr>
          <a:xfrm>
            <a:off x="6315075" y="1874451"/>
            <a:ext cx="5619749" cy="4031873"/>
          </a:xfrm>
          <a:prstGeom prst="rect">
            <a:avLst/>
          </a:prstGeom>
          <a:noFill/>
        </p:spPr>
        <p:txBody>
          <a:bodyPr wrap="square">
            <a:spAutoFit/>
          </a:bodyPr>
          <a:lstStyle/>
          <a:p>
            <a:r>
              <a:rPr lang="en-US" altLang="ja-JP" sz="3200" dirty="0"/>
              <a:t>1999</a:t>
            </a:r>
            <a:r>
              <a:rPr lang="ja-JP" altLang="en-US" sz="3200" dirty="0"/>
              <a:t>年：リーダーのエンパワメントを支える平和センター</a:t>
            </a:r>
          </a:p>
          <a:p>
            <a:r>
              <a:rPr lang="ja-JP" altLang="en-US" sz="3200" dirty="0"/>
              <a:t>平和および紛争解決の分野における国際問題研究のための平和センターの設立を行い、ロータリー平和フェローの第一期生は、</a:t>
            </a:r>
            <a:r>
              <a:rPr lang="en-US" altLang="ja-JP" sz="3200" dirty="0"/>
              <a:t>2002</a:t>
            </a:r>
            <a:r>
              <a:rPr lang="ja-JP" altLang="en-US" sz="3200" dirty="0"/>
              <a:t>年に学業を開始しました。</a:t>
            </a:r>
          </a:p>
        </p:txBody>
      </p:sp>
      <p:pic>
        <p:nvPicPr>
          <p:cNvPr id="6" name="図 5">
            <a:extLst>
              <a:ext uri="{FF2B5EF4-FFF2-40B4-BE49-F238E27FC236}">
                <a16:creationId xmlns:a16="http://schemas.microsoft.com/office/drawing/2014/main" id="{A998C335-4F7B-153E-D72F-96DB749A0547}"/>
              </a:ext>
            </a:extLst>
          </p:cNvPr>
          <p:cNvPicPr>
            <a:picLocks noChangeAspect="1"/>
          </p:cNvPicPr>
          <p:nvPr/>
        </p:nvPicPr>
        <p:blipFill>
          <a:blip r:embed="rId4"/>
          <a:stretch>
            <a:fillRect/>
          </a:stretch>
        </p:blipFill>
        <p:spPr>
          <a:xfrm>
            <a:off x="0" y="1917216"/>
            <a:ext cx="6235699" cy="3897312"/>
          </a:xfrm>
          <a:prstGeom prst="rect">
            <a:avLst/>
          </a:prstGeom>
        </p:spPr>
      </p:pic>
      <p:sp>
        <p:nvSpPr>
          <p:cNvPr id="10" name="テキスト ボックス 9">
            <a:extLst>
              <a:ext uri="{FF2B5EF4-FFF2-40B4-BE49-F238E27FC236}">
                <a16:creationId xmlns:a16="http://schemas.microsoft.com/office/drawing/2014/main" id="{1F3F53CA-9204-C13F-3F35-C10D3272C463}"/>
              </a:ext>
            </a:extLst>
          </p:cNvPr>
          <p:cNvSpPr txBox="1"/>
          <p:nvPr/>
        </p:nvSpPr>
        <p:spPr>
          <a:xfrm>
            <a:off x="257176" y="6029703"/>
            <a:ext cx="6215062" cy="646331"/>
          </a:xfrm>
          <a:prstGeom prst="rect">
            <a:avLst/>
          </a:prstGeom>
          <a:noFill/>
        </p:spPr>
        <p:txBody>
          <a:bodyPr wrap="square">
            <a:spAutoFit/>
          </a:bodyPr>
          <a:lstStyle/>
          <a:p>
            <a:r>
              <a:rPr lang="ja-JP" altLang="en-US" dirty="0"/>
              <a:t>カンパラ（ウガンダ）にあるマケレレ大学のロータリー平和フェロー（</a:t>
            </a:r>
            <a:r>
              <a:rPr lang="en-US" altLang="ja-JP" dirty="0"/>
              <a:t>2022</a:t>
            </a:r>
            <a:r>
              <a:rPr lang="ja-JP" altLang="en-US" dirty="0"/>
              <a:t>年）。</a:t>
            </a:r>
          </a:p>
        </p:txBody>
      </p:sp>
      <p:pic>
        <p:nvPicPr>
          <p:cNvPr id="3" name="図 2">
            <a:extLst>
              <a:ext uri="{FF2B5EF4-FFF2-40B4-BE49-F238E27FC236}">
                <a16:creationId xmlns:a16="http://schemas.microsoft.com/office/drawing/2014/main" id="{156452E9-8EE6-17AF-2F4D-4A68F5BCB81C}"/>
              </a:ext>
            </a:extLst>
          </p:cNvPr>
          <p:cNvPicPr>
            <a:picLocks noChangeAspect="1"/>
          </p:cNvPicPr>
          <p:nvPr/>
        </p:nvPicPr>
        <p:blipFill>
          <a:blip r:embed="rId5"/>
          <a:stretch>
            <a:fillRect/>
          </a:stretch>
        </p:blipFill>
        <p:spPr>
          <a:xfrm>
            <a:off x="1727022" y="-128708"/>
            <a:ext cx="1694835" cy="1463167"/>
          </a:xfrm>
          <a:prstGeom prst="rect">
            <a:avLst/>
          </a:prstGeom>
        </p:spPr>
      </p:pic>
    </p:spTree>
    <p:extLst>
      <p:ext uri="{BB962C8B-B14F-4D97-AF65-F5344CB8AC3E}">
        <p14:creationId xmlns:p14="http://schemas.microsoft.com/office/powerpoint/2010/main" val="3109619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BEF8D-CA6C-7F84-3134-C027B208B5D3}"/>
              </a:ext>
            </a:extLst>
          </p:cNvPr>
          <p:cNvSpPr>
            <a:spLocks noGrp="1"/>
          </p:cNvSpPr>
          <p:nvPr>
            <p:ph type="ctrTitle"/>
          </p:nvPr>
        </p:nvSpPr>
        <p:spPr>
          <a:xfrm>
            <a:off x="1524000" y="1122363"/>
            <a:ext cx="9144000" cy="811212"/>
          </a:xfrm>
        </p:spPr>
        <p:txBody>
          <a:bodyPr>
            <a:normAutofit/>
          </a:bodyPr>
          <a:lstStyle/>
          <a:p>
            <a:r>
              <a:rPr kumimoji="1" lang="ja-JP" altLang="en-US" sz="4400" dirty="0"/>
              <a:t>インパクトの重視</a:t>
            </a:r>
            <a:r>
              <a:rPr kumimoji="1" lang="en-US" altLang="ja-JP" sz="4400" dirty="0"/>
              <a:t>2005</a:t>
            </a:r>
            <a:r>
              <a:rPr kumimoji="1" lang="ja-JP" altLang="en-US" sz="4400" dirty="0"/>
              <a:t>～現在</a:t>
            </a:r>
          </a:p>
        </p:txBody>
      </p:sp>
      <p:pic>
        <p:nvPicPr>
          <p:cNvPr id="4" name="図 3">
            <a:extLst>
              <a:ext uri="{FF2B5EF4-FFF2-40B4-BE49-F238E27FC236}">
                <a16:creationId xmlns:a16="http://schemas.microsoft.com/office/drawing/2014/main" id="{CB0D927B-94E0-A166-DBC4-B2885836F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1" y="301330"/>
            <a:ext cx="1600203" cy="603092"/>
          </a:xfrm>
          <a:prstGeom prst="rect">
            <a:avLst/>
          </a:prstGeom>
        </p:spPr>
      </p:pic>
      <p:sp>
        <p:nvSpPr>
          <p:cNvPr id="8" name="テキスト ボックス 7">
            <a:extLst>
              <a:ext uri="{FF2B5EF4-FFF2-40B4-BE49-F238E27FC236}">
                <a16:creationId xmlns:a16="http://schemas.microsoft.com/office/drawing/2014/main" id="{1EC21862-83EE-627D-151C-1FD2685542EF}"/>
              </a:ext>
            </a:extLst>
          </p:cNvPr>
          <p:cNvSpPr txBox="1"/>
          <p:nvPr/>
        </p:nvSpPr>
        <p:spPr>
          <a:xfrm>
            <a:off x="5943600" y="1869418"/>
            <a:ext cx="6067424" cy="4524315"/>
          </a:xfrm>
          <a:prstGeom prst="rect">
            <a:avLst/>
          </a:prstGeom>
          <a:noFill/>
        </p:spPr>
        <p:txBody>
          <a:bodyPr wrap="square">
            <a:spAutoFit/>
          </a:bodyPr>
          <a:lstStyle/>
          <a:p>
            <a:r>
              <a:rPr lang="en-US" altLang="ja-JP" sz="3200" dirty="0"/>
              <a:t>2013</a:t>
            </a:r>
            <a:r>
              <a:rPr lang="ja-JP" altLang="en-US" sz="3200" dirty="0"/>
              <a:t>年：インパクトに焦点を当てた新しい補助金モデル</a:t>
            </a:r>
          </a:p>
          <a:p>
            <a:r>
              <a:rPr lang="ja-JP" altLang="en-US" sz="3200" dirty="0"/>
              <a:t>ロータリー財団は、地区補助金とグローバル補助金から成る簡略化された補助金モデルを導入し、財団は</a:t>
            </a:r>
            <a:r>
              <a:rPr lang="en-US" altLang="ja-JP" sz="3200" dirty="0"/>
              <a:t>2019</a:t>
            </a:r>
            <a:r>
              <a:rPr lang="ja-JP" altLang="en-US" sz="3200" dirty="0"/>
              <a:t>年、すでに成果を実証しているプログラムに資金を提供する「大規模プログラム補助金」を導入しました。</a:t>
            </a:r>
          </a:p>
        </p:txBody>
      </p:sp>
      <p:pic>
        <p:nvPicPr>
          <p:cNvPr id="6" name="図 5">
            <a:extLst>
              <a:ext uri="{FF2B5EF4-FFF2-40B4-BE49-F238E27FC236}">
                <a16:creationId xmlns:a16="http://schemas.microsoft.com/office/drawing/2014/main" id="{797647E3-D3B9-B101-1C5D-E0D933DFAA7C}"/>
              </a:ext>
            </a:extLst>
          </p:cNvPr>
          <p:cNvPicPr>
            <a:picLocks noChangeAspect="1"/>
          </p:cNvPicPr>
          <p:nvPr/>
        </p:nvPicPr>
        <p:blipFill>
          <a:blip r:embed="rId4"/>
          <a:stretch>
            <a:fillRect/>
          </a:stretch>
        </p:blipFill>
        <p:spPr>
          <a:xfrm>
            <a:off x="66675" y="1969642"/>
            <a:ext cx="5715000" cy="3810000"/>
          </a:xfrm>
          <a:prstGeom prst="rect">
            <a:avLst/>
          </a:prstGeom>
        </p:spPr>
      </p:pic>
      <p:sp>
        <p:nvSpPr>
          <p:cNvPr id="9" name="テキスト ボックス 8">
            <a:extLst>
              <a:ext uri="{FF2B5EF4-FFF2-40B4-BE49-F238E27FC236}">
                <a16:creationId xmlns:a16="http://schemas.microsoft.com/office/drawing/2014/main" id="{F9E0DC67-B6BB-ECF7-2700-DEA9342EADDF}"/>
              </a:ext>
            </a:extLst>
          </p:cNvPr>
          <p:cNvSpPr txBox="1"/>
          <p:nvPr/>
        </p:nvSpPr>
        <p:spPr>
          <a:xfrm>
            <a:off x="-1" y="5755469"/>
            <a:ext cx="6229351" cy="1200329"/>
          </a:xfrm>
          <a:prstGeom prst="rect">
            <a:avLst/>
          </a:prstGeom>
          <a:noFill/>
        </p:spPr>
        <p:txBody>
          <a:bodyPr wrap="square">
            <a:spAutoFit/>
          </a:bodyPr>
          <a:lstStyle/>
          <a:p>
            <a:r>
              <a:rPr lang="ja-JP" altLang="en-US" dirty="0"/>
              <a:t>簡易診断テストキットを使用して患者のマラリアの検査を行うザンビアのコミュニティヘルスワーカー。これらのヘルスワーカーは、自転車と携帯電話を使用して症例を報告し、データを全国の医療システムと共有します。</a:t>
            </a:r>
          </a:p>
        </p:txBody>
      </p:sp>
      <p:pic>
        <p:nvPicPr>
          <p:cNvPr id="3" name="図 2">
            <a:extLst>
              <a:ext uri="{FF2B5EF4-FFF2-40B4-BE49-F238E27FC236}">
                <a16:creationId xmlns:a16="http://schemas.microsoft.com/office/drawing/2014/main" id="{26A4F431-C57B-EF25-82A0-84646346224A}"/>
              </a:ext>
            </a:extLst>
          </p:cNvPr>
          <p:cNvPicPr>
            <a:picLocks noChangeAspect="1"/>
          </p:cNvPicPr>
          <p:nvPr/>
        </p:nvPicPr>
        <p:blipFill>
          <a:blip r:embed="rId5"/>
          <a:stretch>
            <a:fillRect/>
          </a:stretch>
        </p:blipFill>
        <p:spPr>
          <a:xfrm>
            <a:off x="1800532" y="-128708"/>
            <a:ext cx="1694835" cy="1463167"/>
          </a:xfrm>
          <a:prstGeom prst="rect">
            <a:avLst/>
          </a:prstGeom>
        </p:spPr>
      </p:pic>
    </p:spTree>
    <p:extLst>
      <p:ext uri="{BB962C8B-B14F-4D97-AF65-F5344CB8AC3E}">
        <p14:creationId xmlns:p14="http://schemas.microsoft.com/office/powerpoint/2010/main" val="279164161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1823</Words>
  <Application>Microsoft Office PowerPoint</Application>
  <PresentationFormat>ワイド画面</PresentationFormat>
  <Paragraphs>242</Paragraphs>
  <Slides>19</Slides>
  <Notes>19</Notes>
  <HiddenSlides>0</HiddenSlides>
  <MMClips>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BIZ UDPゴシック</vt:lpstr>
      <vt:lpstr>ＭＳ Ｐ明朝</vt:lpstr>
      <vt:lpstr>游ゴシック</vt:lpstr>
      <vt:lpstr>游ゴシック Light</vt:lpstr>
      <vt:lpstr>游明朝</vt:lpstr>
      <vt:lpstr>Arial</vt:lpstr>
      <vt:lpstr>Times New Roman</vt:lpstr>
      <vt:lpstr>Office テーマ</vt:lpstr>
      <vt:lpstr>ロータリー財団について</vt:lpstr>
      <vt:lpstr>ロータリー財団について</vt:lpstr>
      <vt:lpstr>創設期1905-1911</vt:lpstr>
      <vt:lpstr>世界に拡大1912-1930</vt:lpstr>
      <vt:lpstr>リーダーの育成1931-1957</vt:lpstr>
      <vt:lpstr>グローバルな奉仕1958-1984</vt:lpstr>
      <vt:lpstr>壮大な目標ー１　1985-2004</vt:lpstr>
      <vt:lpstr>壮大な目標ー２　1985-2004</vt:lpstr>
      <vt:lpstr>インパクトの重視2005～現在</vt:lpstr>
      <vt:lpstr>ロータリー財団のプログラム</vt:lpstr>
      <vt:lpstr>23-24年度地区補助金</vt:lpstr>
      <vt:lpstr>グローバル補助金</vt:lpstr>
      <vt:lpstr>世界の子供たちとの約束</vt:lpstr>
      <vt:lpstr>PowerPoint プレゼンテーション</vt:lpstr>
      <vt:lpstr>平和フェロー</vt:lpstr>
      <vt:lpstr>災害救援補助金</vt:lpstr>
      <vt:lpstr>災害救援補助金</vt:lpstr>
      <vt:lpstr>寄付の現状</vt:lpstr>
      <vt:lpstr>ロータリー財団の未来</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ロータリー財団について</dc:title>
  <dc:creator>時田 清次</dc:creator>
  <cp:lastModifiedBy>時田 清次</cp:lastModifiedBy>
  <cp:revision>46</cp:revision>
  <dcterms:created xsi:type="dcterms:W3CDTF">2023-04-03T06:11:13Z</dcterms:created>
  <dcterms:modified xsi:type="dcterms:W3CDTF">2023-09-29T00:37:22Z</dcterms:modified>
</cp:coreProperties>
</file>